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Lst>
  <p:notesMasterIdLst>
    <p:notesMasterId r:id="rId38"/>
  </p:notesMasterIdLst>
  <p:handoutMasterIdLst>
    <p:handoutMasterId r:id="rId39"/>
  </p:handoutMasterIdLst>
  <p:sldIdLst>
    <p:sldId id="2558" r:id="rId2"/>
    <p:sldId id="2495" r:id="rId3"/>
    <p:sldId id="2570" r:id="rId4"/>
    <p:sldId id="2612" r:id="rId5"/>
    <p:sldId id="2604" r:id="rId6"/>
    <p:sldId id="3389" r:id="rId7"/>
    <p:sldId id="2613" r:id="rId8"/>
    <p:sldId id="3393" r:id="rId9"/>
    <p:sldId id="3394" r:id="rId10"/>
    <p:sldId id="3395" r:id="rId11"/>
    <p:sldId id="3396" r:id="rId12"/>
    <p:sldId id="3397" r:id="rId13"/>
    <p:sldId id="2606" r:id="rId14"/>
    <p:sldId id="3398" r:id="rId15"/>
    <p:sldId id="3399" r:id="rId16"/>
    <p:sldId id="3400" r:id="rId17"/>
    <p:sldId id="3390" r:id="rId18"/>
    <p:sldId id="2569" r:id="rId19"/>
    <p:sldId id="3401" r:id="rId20"/>
    <p:sldId id="3402" r:id="rId21"/>
    <p:sldId id="3408" r:id="rId22"/>
    <p:sldId id="3405" r:id="rId23"/>
    <p:sldId id="3406" r:id="rId24"/>
    <p:sldId id="3407" r:id="rId25"/>
    <p:sldId id="3403" r:id="rId26"/>
    <p:sldId id="3409" r:id="rId27"/>
    <p:sldId id="3391" r:id="rId28"/>
    <p:sldId id="2598" r:id="rId29"/>
    <p:sldId id="2608" r:id="rId30"/>
    <p:sldId id="3392" r:id="rId31"/>
    <p:sldId id="2603" r:id="rId32"/>
    <p:sldId id="2609" r:id="rId33"/>
    <p:sldId id="3410" r:id="rId34"/>
    <p:sldId id="3411" r:id="rId35"/>
    <p:sldId id="690" r:id="rId36"/>
    <p:sldId id="3412" r:id="rId37"/>
  </p:sldIdLst>
  <p:sldSz cx="10404475" cy="7315200"/>
  <p:notesSz cx="10234613" cy="7099300"/>
  <p:defaultTextStyle>
    <a:defPPr>
      <a:defRPr lang="zh-CN"/>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0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0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0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000" b="1"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39">
          <p15:clr>
            <a:srgbClr val="A4A3A4"/>
          </p15:clr>
        </p15:guide>
        <p15:guide id="2" pos="327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chixindebaoyu" initials="王" lastIdx="1" clrIdx="0">
    <p:extLst>
      <p:ext uri="{19B8F6BF-5375-455C-9EA6-DF929625EA0E}">
        <p15:presenceInfo xmlns:p15="http://schemas.microsoft.com/office/powerpoint/2012/main" userId="16a49f049e148c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2B47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2" autoAdjust="0"/>
    <p:restoredTop sz="89187" autoAdjust="0"/>
  </p:normalViewPr>
  <p:slideViewPr>
    <p:cSldViewPr>
      <p:cViewPr varScale="1">
        <p:scale>
          <a:sx n="105" d="100"/>
          <a:sy n="105" d="100"/>
        </p:scale>
        <p:origin x="1416" y="184"/>
      </p:cViewPr>
      <p:guideLst>
        <p:guide orient="horz" pos="2939"/>
        <p:guide pos="32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91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0BFB285-F310-4D19-834A-057AC2567C3C}"/>
              </a:ext>
            </a:extLst>
          </p:cNvPr>
          <p:cNvSpPr>
            <a:spLocks noGrp="1"/>
          </p:cNvSpPr>
          <p:nvPr>
            <p:ph type="hdr" sz="quarter"/>
          </p:nvPr>
        </p:nvSpPr>
        <p:spPr>
          <a:xfrm>
            <a:off x="0" y="0"/>
            <a:ext cx="4433888" cy="354013"/>
          </a:xfrm>
          <a:prstGeom prst="rect">
            <a:avLst/>
          </a:prstGeom>
        </p:spPr>
        <p:txBody>
          <a:bodyPr vert="horz" lIns="94543" tIns="47272" rIns="94543" bIns="47272" rtlCol="0"/>
          <a:lstStyle>
            <a:lvl1pPr algn="l" eaLnBrk="1" hangingPunct="1">
              <a:defRPr sz="1200">
                <a:latin typeface="Times New Roman" pitchFamily="18" charset="0"/>
                <a:ea typeface="宋体" pitchFamily="2" charset="-122"/>
              </a:defRPr>
            </a:lvl1pPr>
          </a:lstStyle>
          <a:p>
            <a:pPr>
              <a:defRPr/>
            </a:pPr>
            <a:endParaRPr lang="zh-CN" altLang="en-US"/>
          </a:p>
        </p:txBody>
      </p:sp>
      <p:sp>
        <p:nvSpPr>
          <p:cNvPr id="3" name="日期占位符 2">
            <a:extLst>
              <a:ext uri="{FF2B5EF4-FFF2-40B4-BE49-F238E27FC236}">
                <a16:creationId xmlns:a16="http://schemas.microsoft.com/office/drawing/2014/main" id="{A2C67416-94F8-4007-8F26-1B82AF1ED459}"/>
              </a:ext>
            </a:extLst>
          </p:cNvPr>
          <p:cNvSpPr>
            <a:spLocks noGrp="1"/>
          </p:cNvSpPr>
          <p:nvPr>
            <p:ph type="dt" sz="quarter" idx="1"/>
          </p:nvPr>
        </p:nvSpPr>
        <p:spPr>
          <a:xfrm>
            <a:off x="5797550" y="0"/>
            <a:ext cx="4435475" cy="354013"/>
          </a:xfrm>
          <a:prstGeom prst="rect">
            <a:avLst/>
          </a:prstGeom>
        </p:spPr>
        <p:txBody>
          <a:bodyPr vert="horz" lIns="94543" tIns="47272" rIns="94543" bIns="47272" rtlCol="0"/>
          <a:lstStyle>
            <a:lvl1pPr algn="r" eaLnBrk="1" hangingPunct="1">
              <a:defRPr sz="1200">
                <a:latin typeface="Times New Roman" pitchFamily="18" charset="0"/>
                <a:ea typeface="宋体" pitchFamily="2" charset="-122"/>
              </a:defRPr>
            </a:lvl1pPr>
          </a:lstStyle>
          <a:p>
            <a:pPr>
              <a:defRPr/>
            </a:pPr>
            <a:fld id="{F89BEA22-6F39-0F4B-B28B-0793B0D8A2AF}" type="datetimeFigureOut">
              <a:rPr lang="zh-CN" altLang="en-US"/>
              <a:pPr>
                <a:defRPr/>
              </a:pPr>
              <a:t>2022/1/6</a:t>
            </a:fld>
            <a:endParaRPr lang="zh-CN" altLang="en-US"/>
          </a:p>
        </p:txBody>
      </p:sp>
      <p:sp>
        <p:nvSpPr>
          <p:cNvPr id="4" name="页脚占位符 3">
            <a:extLst>
              <a:ext uri="{FF2B5EF4-FFF2-40B4-BE49-F238E27FC236}">
                <a16:creationId xmlns:a16="http://schemas.microsoft.com/office/drawing/2014/main" id="{27C7FE7C-0B57-4721-B4A6-3D82AE32EF60}"/>
              </a:ext>
            </a:extLst>
          </p:cNvPr>
          <p:cNvSpPr>
            <a:spLocks noGrp="1"/>
          </p:cNvSpPr>
          <p:nvPr>
            <p:ph type="ftr" sz="quarter" idx="2"/>
          </p:nvPr>
        </p:nvSpPr>
        <p:spPr>
          <a:xfrm>
            <a:off x="0" y="6743700"/>
            <a:ext cx="4433888" cy="354013"/>
          </a:xfrm>
          <a:prstGeom prst="rect">
            <a:avLst/>
          </a:prstGeom>
        </p:spPr>
        <p:txBody>
          <a:bodyPr vert="horz" lIns="94543" tIns="47272" rIns="94543" bIns="47272" rtlCol="0" anchor="b"/>
          <a:lstStyle>
            <a:lvl1pPr algn="l" eaLnBrk="1" hangingPunct="1">
              <a:defRPr sz="1200">
                <a:latin typeface="Times New Roman" pitchFamily="18" charset="0"/>
                <a:ea typeface="宋体" pitchFamily="2" charset="-122"/>
              </a:defRPr>
            </a:lvl1pPr>
          </a:lstStyle>
          <a:p>
            <a:pPr>
              <a:defRPr/>
            </a:pPr>
            <a:endParaRPr lang="zh-CN" altLang="en-US"/>
          </a:p>
        </p:txBody>
      </p:sp>
      <p:sp>
        <p:nvSpPr>
          <p:cNvPr id="5" name="灯片编号占位符 4">
            <a:extLst>
              <a:ext uri="{FF2B5EF4-FFF2-40B4-BE49-F238E27FC236}">
                <a16:creationId xmlns:a16="http://schemas.microsoft.com/office/drawing/2014/main" id="{ED484899-33EA-4398-A706-4363322A4DF5}"/>
              </a:ext>
            </a:extLst>
          </p:cNvPr>
          <p:cNvSpPr>
            <a:spLocks noGrp="1"/>
          </p:cNvSpPr>
          <p:nvPr>
            <p:ph type="sldNum" sz="quarter" idx="3"/>
          </p:nvPr>
        </p:nvSpPr>
        <p:spPr>
          <a:xfrm>
            <a:off x="5797550" y="6743700"/>
            <a:ext cx="4435475" cy="354013"/>
          </a:xfrm>
          <a:prstGeom prst="rect">
            <a:avLst/>
          </a:prstGeom>
        </p:spPr>
        <p:txBody>
          <a:bodyPr vert="horz" wrap="square" lIns="94543" tIns="47272" rIns="94543" bIns="47272" numCol="1" anchor="b" anchorCtr="0" compatLnSpc="1">
            <a:prstTxWarp prst="textNoShape">
              <a:avLst/>
            </a:prstTxWarp>
          </a:bodyPr>
          <a:lstStyle>
            <a:lvl1pPr algn="r" eaLnBrk="1" hangingPunct="1">
              <a:defRPr sz="1200"/>
            </a:lvl1pPr>
          </a:lstStyle>
          <a:p>
            <a:fld id="{497D8CD6-5C72-0C42-A9B9-7A239969595F}" type="slidenum">
              <a:rPr lang="zh-CN" altLang="en-US"/>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68E40E2-11EF-4DDF-8685-122AAE9481D0}"/>
              </a:ext>
            </a:extLst>
          </p:cNvPr>
          <p:cNvSpPr>
            <a:spLocks noGrp="1"/>
          </p:cNvSpPr>
          <p:nvPr>
            <p:ph type="hdr" sz="quarter"/>
          </p:nvPr>
        </p:nvSpPr>
        <p:spPr>
          <a:xfrm>
            <a:off x="0" y="0"/>
            <a:ext cx="4433888" cy="354013"/>
          </a:xfrm>
          <a:prstGeom prst="rect">
            <a:avLst/>
          </a:prstGeom>
        </p:spPr>
        <p:txBody>
          <a:bodyPr vert="horz" lIns="94543" tIns="47272" rIns="94543" bIns="47272" rtlCol="0"/>
          <a:lstStyle>
            <a:lvl1pPr algn="l" eaLnBrk="1" fontAlgn="auto" hangingPunct="1">
              <a:spcBef>
                <a:spcPts val="0"/>
              </a:spcBef>
              <a:spcAft>
                <a:spcPts val="0"/>
              </a:spcAft>
              <a:defRPr sz="1200" b="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EC9C3E52-6728-4BC2-8B94-B51108C74815}"/>
              </a:ext>
            </a:extLst>
          </p:cNvPr>
          <p:cNvSpPr>
            <a:spLocks noGrp="1"/>
          </p:cNvSpPr>
          <p:nvPr>
            <p:ph type="dt" idx="1"/>
          </p:nvPr>
        </p:nvSpPr>
        <p:spPr>
          <a:xfrm>
            <a:off x="5797550" y="0"/>
            <a:ext cx="4435475" cy="354013"/>
          </a:xfrm>
          <a:prstGeom prst="rect">
            <a:avLst/>
          </a:prstGeom>
        </p:spPr>
        <p:txBody>
          <a:bodyPr vert="horz" lIns="94543" tIns="47272" rIns="94543" bIns="47272" rtlCol="0"/>
          <a:lstStyle>
            <a:lvl1pPr algn="r" eaLnBrk="1" fontAlgn="auto" hangingPunct="1">
              <a:spcBef>
                <a:spcPts val="0"/>
              </a:spcBef>
              <a:spcAft>
                <a:spcPts val="0"/>
              </a:spcAft>
              <a:defRPr sz="1200" b="0">
                <a:latin typeface="+mn-lt"/>
                <a:ea typeface="+mn-ea"/>
              </a:defRPr>
            </a:lvl1pPr>
          </a:lstStyle>
          <a:p>
            <a:pPr>
              <a:defRPr/>
            </a:pPr>
            <a:fld id="{5540C2EE-4683-884D-A599-A0B94AC0BEC3}" type="datetimeFigureOut">
              <a:rPr lang="zh-CN" altLang="en-US"/>
              <a:pPr>
                <a:defRPr/>
              </a:pPr>
              <a:t>2022/1/6</a:t>
            </a:fld>
            <a:endParaRPr lang="zh-CN" altLang="en-US"/>
          </a:p>
        </p:txBody>
      </p:sp>
      <p:sp>
        <p:nvSpPr>
          <p:cNvPr id="4" name="幻灯片图像占位符 3">
            <a:extLst>
              <a:ext uri="{FF2B5EF4-FFF2-40B4-BE49-F238E27FC236}">
                <a16:creationId xmlns:a16="http://schemas.microsoft.com/office/drawing/2014/main" id="{E795E3C8-C2C5-4618-A2F5-806C38C008D0}"/>
              </a:ext>
            </a:extLst>
          </p:cNvPr>
          <p:cNvSpPr>
            <a:spLocks noGrp="1" noRot="1" noChangeAspect="1"/>
          </p:cNvSpPr>
          <p:nvPr>
            <p:ph type="sldImg" idx="2"/>
          </p:nvPr>
        </p:nvSpPr>
        <p:spPr>
          <a:xfrm>
            <a:off x="3225800" y="533400"/>
            <a:ext cx="3783013" cy="2660650"/>
          </a:xfrm>
          <a:prstGeom prst="rect">
            <a:avLst/>
          </a:prstGeom>
          <a:noFill/>
          <a:ln w="12700">
            <a:solidFill>
              <a:prstClr val="black"/>
            </a:solidFill>
          </a:ln>
        </p:spPr>
        <p:txBody>
          <a:bodyPr vert="horz" lIns="94543" tIns="47272" rIns="94543" bIns="47272" rtlCol="0" anchor="ctr"/>
          <a:lstStyle/>
          <a:p>
            <a:pPr lvl="0"/>
            <a:endParaRPr lang="zh-CN" altLang="en-US" noProof="0"/>
          </a:p>
        </p:txBody>
      </p:sp>
      <p:sp>
        <p:nvSpPr>
          <p:cNvPr id="5" name="备注占位符 4">
            <a:extLst>
              <a:ext uri="{FF2B5EF4-FFF2-40B4-BE49-F238E27FC236}">
                <a16:creationId xmlns:a16="http://schemas.microsoft.com/office/drawing/2014/main" id="{9725110E-4135-49BA-A204-54324BC358ED}"/>
              </a:ext>
            </a:extLst>
          </p:cNvPr>
          <p:cNvSpPr>
            <a:spLocks noGrp="1"/>
          </p:cNvSpPr>
          <p:nvPr>
            <p:ph type="body" sz="quarter" idx="3"/>
          </p:nvPr>
        </p:nvSpPr>
        <p:spPr>
          <a:xfrm>
            <a:off x="1022350" y="3371850"/>
            <a:ext cx="8189913" cy="3195638"/>
          </a:xfrm>
          <a:prstGeom prst="rect">
            <a:avLst/>
          </a:prstGeom>
        </p:spPr>
        <p:txBody>
          <a:bodyPr vert="horz" wrap="square" lIns="94543" tIns="47272" rIns="94543" bIns="47272" numCol="1" anchor="t" anchorCtr="0" compatLnSpc="1">
            <a:prstTxWarp prst="textNoShape">
              <a:avLst/>
            </a:prstTxWarp>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a:extLst>
              <a:ext uri="{FF2B5EF4-FFF2-40B4-BE49-F238E27FC236}">
                <a16:creationId xmlns:a16="http://schemas.microsoft.com/office/drawing/2014/main" id="{2AAA37B0-DED6-4EF6-BB4C-DDEA0DF1766B}"/>
              </a:ext>
            </a:extLst>
          </p:cNvPr>
          <p:cNvSpPr>
            <a:spLocks noGrp="1"/>
          </p:cNvSpPr>
          <p:nvPr>
            <p:ph type="ftr" sz="quarter" idx="4"/>
          </p:nvPr>
        </p:nvSpPr>
        <p:spPr>
          <a:xfrm>
            <a:off x="0" y="6743700"/>
            <a:ext cx="4433888" cy="354013"/>
          </a:xfrm>
          <a:prstGeom prst="rect">
            <a:avLst/>
          </a:prstGeom>
        </p:spPr>
        <p:txBody>
          <a:bodyPr vert="horz" lIns="94543" tIns="47272" rIns="94543" bIns="47272" rtlCol="0" anchor="b"/>
          <a:lstStyle>
            <a:lvl1pPr algn="l" eaLnBrk="1" fontAlgn="auto" hangingPunct="1">
              <a:spcBef>
                <a:spcPts val="0"/>
              </a:spcBef>
              <a:spcAft>
                <a:spcPts val="0"/>
              </a:spcAft>
              <a:defRPr sz="1200" b="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id="{2DC8BB08-C6A6-4AA3-BBCB-2EAC1D35C905}"/>
              </a:ext>
            </a:extLst>
          </p:cNvPr>
          <p:cNvSpPr>
            <a:spLocks noGrp="1"/>
          </p:cNvSpPr>
          <p:nvPr>
            <p:ph type="sldNum" sz="quarter" idx="5"/>
          </p:nvPr>
        </p:nvSpPr>
        <p:spPr>
          <a:xfrm>
            <a:off x="5797550" y="6743700"/>
            <a:ext cx="4435475" cy="354013"/>
          </a:xfrm>
          <a:prstGeom prst="rect">
            <a:avLst/>
          </a:prstGeom>
        </p:spPr>
        <p:txBody>
          <a:bodyPr vert="horz" wrap="square" lIns="94543" tIns="47272" rIns="94543" bIns="47272" numCol="1" anchor="b" anchorCtr="0" compatLnSpc="1">
            <a:prstTxWarp prst="textNoShape">
              <a:avLst/>
            </a:prstTxWarp>
          </a:bodyPr>
          <a:lstStyle>
            <a:lvl1pPr algn="r" eaLnBrk="1" hangingPunct="1">
              <a:defRPr sz="1200" b="0">
                <a:latin typeface="Calibri" panose="020F0502020204030204" pitchFamily="34" charset="0"/>
              </a:defRPr>
            </a:lvl1pPr>
          </a:lstStyle>
          <a:p>
            <a:fld id="{2D35EC3C-1F36-314B-A326-EE9DD7C14E91}" type="slidenum">
              <a:rPr lang="zh-CN" altLang="en-US"/>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C6EDC21B-4558-884B-9157-C8A6F5F508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927DA017-2ED6-E340-9CBA-8A7320F7CB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5124" name="灯片编号占位符 3">
            <a:extLst>
              <a:ext uri="{FF2B5EF4-FFF2-40B4-BE49-F238E27FC236}">
                <a16:creationId xmlns:a16="http://schemas.microsoft.com/office/drawing/2014/main" id="{009576C8-A0D2-394B-B847-20695BF45B2B}"/>
              </a:ext>
            </a:extLst>
          </p:cNvPr>
          <p:cNvSpPr txBox="1">
            <a:spLocks noGrp="1"/>
          </p:cNvSpPr>
          <p:nvPr/>
        </p:nvSpPr>
        <p:spPr bwMode="auto">
          <a:xfrm>
            <a:off x="5797550" y="6743700"/>
            <a:ext cx="44338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43" tIns="47272" rIns="94543" bIns="47272" anchor="b"/>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r" eaLnBrk="1" hangingPunct="1"/>
            <a:fld id="{31CB79DF-5DBE-A549-885D-824A7C478FEB}" type="slidenum">
              <a:rPr lang="zh-CN" altLang="en-US" sz="1200" b="0">
                <a:solidFill>
                  <a:srgbClr val="000000"/>
                </a:solidFill>
                <a:latin typeface="Calibri" panose="020F0502020204030204" pitchFamily="34" charset="0"/>
              </a:rPr>
              <a:pPr algn="r" eaLnBrk="1" hangingPunct="1"/>
              <a:t>1</a:t>
            </a:fld>
            <a:endParaRPr lang="zh-CN" altLang="en-US" sz="1200" b="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10</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73036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11</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890907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12</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16804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13</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82890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14</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54893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15</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59739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16</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168231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1FFE98C8-C29C-AF4C-9AF7-F17C66DFA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5C97EC2B-B2A1-E54F-A9CC-16D931DD0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172" name="灯片编号占位符 3">
            <a:extLst>
              <a:ext uri="{FF2B5EF4-FFF2-40B4-BE49-F238E27FC236}">
                <a16:creationId xmlns:a16="http://schemas.microsoft.com/office/drawing/2014/main" id="{F549C28B-51FC-7948-B71B-CDC5B7D8F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4F3E20A5-3895-724F-9D07-456F9A0E9383}" type="slidenum">
              <a:rPr lang="zh-CN" altLang="en-US" sz="1200" b="0">
                <a:latin typeface="Calibri" panose="020F0502020204030204" pitchFamily="34" charset="0"/>
              </a:rPr>
              <a:pPr/>
              <a:t>17</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764525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18</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00244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19</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68284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1FFE98C8-C29C-AF4C-9AF7-F17C66DFA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5C97EC2B-B2A1-E54F-A9CC-16D931DD0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172" name="灯片编号占位符 3">
            <a:extLst>
              <a:ext uri="{FF2B5EF4-FFF2-40B4-BE49-F238E27FC236}">
                <a16:creationId xmlns:a16="http://schemas.microsoft.com/office/drawing/2014/main" id="{F549C28B-51FC-7948-B71B-CDC5B7D8F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4F3E20A5-3895-724F-9D07-456F9A0E9383}" type="slidenum">
              <a:rPr lang="zh-CN" altLang="en-US" sz="1200" b="0">
                <a:latin typeface="Calibri" panose="020F0502020204030204" pitchFamily="34" charset="0"/>
              </a:rPr>
              <a:pPr/>
              <a:t>2</a:t>
            </a:fld>
            <a:endParaRPr lang="zh-CN" altLang="en-US" sz="1200" b="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20</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265317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21</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49158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22</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53980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23</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087768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24</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457603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25</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511932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26</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867212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1FFE98C8-C29C-AF4C-9AF7-F17C66DFA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5C97EC2B-B2A1-E54F-A9CC-16D931DD0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172" name="灯片编号占位符 3">
            <a:extLst>
              <a:ext uri="{FF2B5EF4-FFF2-40B4-BE49-F238E27FC236}">
                <a16:creationId xmlns:a16="http://schemas.microsoft.com/office/drawing/2014/main" id="{F549C28B-51FC-7948-B71B-CDC5B7D8F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4F3E20A5-3895-724F-9D07-456F9A0E9383}" type="slidenum">
              <a:rPr lang="zh-CN" altLang="en-US" sz="1200" b="0">
                <a:latin typeface="Calibri" panose="020F0502020204030204" pitchFamily="34" charset="0"/>
              </a:rPr>
              <a:pPr/>
              <a:t>27</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156150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28</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328571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29</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01778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228461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1FFE98C8-C29C-AF4C-9AF7-F17C66DFA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5C97EC2B-B2A1-E54F-A9CC-16D931DD0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172" name="灯片编号占位符 3">
            <a:extLst>
              <a:ext uri="{FF2B5EF4-FFF2-40B4-BE49-F238E27FC236}">
                <a16:creationId xmlns:a16="http://schemas.microsoft.com/office/drawing/2014/main" id="{F549C28B-51FC-7948-B71B-CDC5B7D8F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4F3E20A5-3895-724F-9D07-456F9A0E9383}" type="slidenum">
              <a:rPr lang="zh-CN" altLang="en-US" sz="1200" b="0">
                <a:latin typeface="Calibri" panose="020F0502020204030204" pitchFamily="34" charset="0"/>
              </a:rPr>
              <a:pPr/>
              <a:t>30</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639903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31</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658644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32</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749176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33</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971302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34</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253579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a:extLst>
              <a:ext uri="{FF2B5EF4-FFF2-40B4-BE49-F238E27FC236}">
                <a16:creationId xmlns:a16="http://schemas.microsoft.com/office/drawing/2014/main" id="{0F31F9BD-C3DE-4C49-9CB1-5E387A5F96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备注占位符 2">
            <a:extLst>
              <a:ext uri="{FF2B5EF4-FFF2-40B4-BE49-F238E27FC236}">
                <a16:creationId xmlns:a16="http://schemas.microsoft.com/office/drawing/2014/main" id="{DAD827AA-92DD-6648-9676-EFF46D5B03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07524" name="灯片编号占位符 3">
            <a:extLst>
              <a:ext uri="{FF2B5EF4-FFF2-40B4-BE49-F238E27FC236}">
                <a16:creationId xmlns:a16="http://schemas.microsoft.com/office/drawing/2014/main" id="{6147C19B-FE48-4C41-B3CB-D0345C786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AEF74470-FC4E-484F-948E-71BC9C73F934}" type="slidenum">
              <a:rPr lang="zh-CN" altLang="en-US" sz="1200" b="0">
                <a:latin typeface="Calibri" panose="020F0502020204030204" pitchFamily="34" charset="0"/>
              </a:rPr>
              <a:pPr/>
              <a:t>35</a:t>
            </a:fld>
            <a:endParaRPr lang="zh-CN" altLang="en-US" sz="1200" b="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36</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207593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2B476D"/>
                </a:solidFill>
                <a:latin typeface="SimSun" panose="02010600030101010101" pitchFamily="2" charset="-122"/>
                <a:ea typeface="SimSun" panose="02010600030101010101" pitchFamily="2" charset="-122"/>
              </a:rPr>
              <a:t>针对胰胆恶性肿瘤精准诊疗中的关键科学问题和技术问题，本课题拟创新性地探索研究胰胆恶性肿瘤智能感知、增强和识别算法，以提高胰胆恶性肿瘤临床诊断的准确性和敏感性。</a:t>
            </a:r>
            <a:endParaRPr lang="en-US" altLang="zh-CN" dirty="0">
              <a:solidFill>
                <a:srgbClr val="2B476D"/>
              </a:solidFill>
              <a:latin typeface="SimSun" panose="02010600030101010101" pitchFamily="2" charset="-122"/>
              <a:ea typeface="SimSun" panose="02010600030101010101" pitchFamily="2" charset="-122"/>
            </a:endParaRPr>
          </a:p>
          <a:p>
            <a:r>
              <a:rPr lang="zh-CN" altLang="en-US" dirty="0">
                <a:solidFill>
                  <a:srgbClr val="2B476D"/>
                </a:solidFill>
                <a:latin typeface="SimSun" panose="02010600030101010101" pitchFamily="2" charset="-122"/>
                <a:ea typeface="SimSun" panose="02010600030101010101" pitchFamily="2" charset="-122"/>
              </a:rPr>
              <a:t>结合胰胆多模态多基准医学影像数据库的建立，探索基于多模态医学影像特征提取与病灶识别的模型和算法，提高小目标、复杂环境和模糊边界的病灶的特征刻画和表示能力；</a:t>
            </a:r>
            <a:endParaRPr lang="en-US" altLang="zh-CN" dirty="0">
              <a:solidFill>
                <a:srgbClr val="2B476D"/>
              </a:solidFill>
              <a:latin typeface="SimSun" panose="02010600030101010101" pitchFamily="2" charset="-122"/>
              <a:ea typeface="SimSun" panose="02010600030101010101" pitchFamily="2" charset="-122"/>
            </a:endParaRPr>
          </a:p>
          <a:p>
            <a:r>
              <a:rPr lang="zh-CN" altLang="en-US" dirty="0">
                <a:solidFill>
                  <a:srgbClr val="2B476D"/>
                </a:solidFill>
                <a:latin typeface="SimSun" panose="02010600030101010101" pitchFamily="2" charset="-122"/>
                <a:ea typeface="SimSun" panose="02010600030101010101" pitchFamily="2" charset="-122"/>
              </a:rPr>
              <a:t>研究低剂量</a:t>
            </a:r>
            <a:r>
              <a:rPr lang="en-US" altLang="zh-CN" dirty="0">
                <a:solidFill>
                  <a:srgbClr val="2B476D"/>
                </a:solidFill>
                <a:latin typeface="SimSun" panose="02010600030101010101" pitchFamily="2" charset="-122"/>
                <a:ea typeface="SimSun" panose="02010600030101010101" pitchFamily="2" charset="-122"/>
              </a:rPr>
              <a:t>CT</a:t>
            </a:r>
            <a:r>
              <a:rPr lang="zh-CN" altLang="en-US" dirty="0">
                <a:solidFill>
                  <a:srgbClr val="2B476D"/>
                </a:solidFill>
                <a:latin typeface="SimSun" panose="02010600030101010101" pitchFamily="2" charset="-122"/>
                <a:ea typeface="SimSun" panose="02010600030101010101" pitchFamily="2" charset="-122"/>
              </a:rPr>
              <a:t>图像重建的模型和算法，提高复杂噪声下图像的信噪比，提升肿瘤早期识别的能力；</a:t>
            </a:r>
            <a:endParaRPr lang="en-US" altLang="zh-CN" dirty="0">
              <a:solidFill>
                <a:srgbClr val="2B476D"/>
              </a:solidFill>
              <a:latin typeface="SimSun" panose="02010600030101010101" pitchFamily="2" charset="-122"/>
              <a:ea typeface="SimSun" panose="02010600030101010101" pitchFamily="2" charset="-122"/>
            </a:endParaRPr>
          </a:p>
          <a:p>
            <a:r>
              <a:rPr lang="zh-CN" altLang="en-US" dirty="0">
                <a:solidFill>
                  <a:srgbClr val="2B476D"/>
                </a:solidFill>
                <a:latin typeface="SimSun" panose="02010600030101010101" pitchFamily="2" charset="-122"/>
                <a:ea typeface="SimSun" panose="02010600030101010101" pitchFamily="2" charset="-122"/>
              </a:rPr>
              <a:t>探索荧光分子术中成像在胰胆恶性肿瘤术中导航中的应用，研究假阳性目标识别、增强肿瘤边界与确定手术切缘的方法，提高肿瘤智能识别的能力，以更好地保护正常解剖结构并进行肿瘤切除实时引导</a:t>
            </a:r>
            <a:r>
              <a:rPr lang="en-US" altLang="zh-CN" dirty="0">
                <a:solidFill>
                  <a:srgbClr val="2B476D"/>
                </a:solidFill>
                <a:latin typeface="SimSun" panose="02010600030101010101" pitchFamily="2" charset="-122"/>
                <a:ea typeface="SimSun" panose="02010600030101010101" pitchFamily="2" charset="-122"/>
              </a:rPr>
              <a:t>;</a:t>
            </a:r>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4</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6054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在课题一中，我们特别提出了建立多模态胰胆影像数据库的问题。</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实际上，这是我们研究的一个基础，也是非常宝贵的资源。</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由于医学影像的特殊性，目前胰胆影像的公开数据集非常少，标注也非常困难</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目前现有的数据库在</a:t>
            </a:r>
            <a:r>
              <a:rPr lang="zh-CN" altLang="en-US" b="1" dirty="0"/>
              <a:t>数据量，规范性，标注等方面都远远不能满足本项目的需求</a:t>
            </a:r>
            <a:endParaRPr lang="en-US" altLang="zh-CN" b="1"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因此，我们建立这个数据库，对于整体课题的研究都是非常有意义的</a:t>
            </a:r>
            <a:endParaRPr lang="en-US" altLang="zh-CN" dirty="0">
              <a:solidFill>
                <a:srgbClr val="2B476D"/>
              </a:solidFill>
              <a:latin typeface="SimSun" panose="02010600030101010101" pitchFamily="2" charset="-122"/>
              <a:ea typeface="SimSun" panose="02010600030101010101" pitchFamily="2" charset="-122"/>
            </a:endParaRPr>
          </a:p>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5</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30849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1FFE98C8-C29C-AF4C-9AF7-F17C66DFA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5C97EC2B-B2A1-E54F-A9CC-16D931DD0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172" name="灯片编号占位符 3">
            <a:extLst>
              <a:ext uri="{FF2B5EF4-FFF2-40B4-BE49-F238E27FC236}">
                <a16:creationId xmlns:a16="http://schemas.microsoft.com/office/drawing/2014/main" id="{F549C28B-51FC-7948-B71B-CDC5B7D8F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4F3E20A5-3895-724F-9D07-456F9A0E9383}" type="slidenum">
              <a:rPr lang="zh-CN" altLang="en-US" sz="1200" b="0">
                <a:latin typeface="Calibri" panose="020F0502020204030204" pitchFamily="34" charset="0"/>
              </a:rPr>
              <a:pPr/>
              <a:t>6</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74833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7</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356336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8</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89869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424AF451-B36B-784F-9A58-F01DE6878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7900BB8-C375-EE47-B6E5-7015CA1DB2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9220" name="灯片编号占位符 3">
            <a:extLst>
              <a:ext uri="{FF2B5EF4-FFF2-40B4-BE49-F238E27FC236}">
                <a16:creationId xmlns:a16="http://schemas.microsoft.com/office/drawing/2014/main" id="{E9C57036-1AAF-3644-B8DE-0607F1F73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ea typeface="宋体" panose="02010600030101010101" pitchFamily="2" charset="-122"/>
              </a:defRPr>
            </a:lvl1pPr>
            <a:lvl2pPr marL="742950" indent="-285750">
              <a:defRPr sz="2000" b="1">
                <a:solidFill>
                  <a:schemeClr val="tx1"/>
                </a:solidFill>
                <a:latin typeface="Times New Roman" panose="02020603050405020304" pitchFamily="18" charset="0"/>
                <a:ea typeface="宋体" panose="02010600030101010101" pitchFamily="2" charset="-122"/>
              </a:defRPr>
            </a:lvl2pPr>
            <a:lvl3pPr marL="1143000" indent="-228600">
              <a:defRPr sz="2000" b="1">
                <a:solidFill>
                  <a:schemeClr val="tx1"/>
                </a:solidFill>
                <a:latin typeface="Times New Roman" panose="02020603050405020304" pitchFamily="18" charset="0"/>
                <a:ea typeface="宋体" panose="02010600030101010101" pitchFamily="2" charset="-122"/>
              </a:defRPr>
            </a:lvl3pPr>
            <a:lvl4pPr marL="1600200" indent="-228600">
              <a:defRPr sz="2000" b="1">
                <a:solidFill>
                  <a:schemeClr val="tx1"/>
                </a:solidFill>
                <a:latin typeface="Times New Roman" panose="02020603050405020304" pitchFamily="18" charset="0"/>
                <a:ea typeface="宋体" panose="02010600030101010101" pitchFamily="2" charset="-122"/>
              </a:defRPr>
            </a:lvl4pPr>
            <a:lvl5pPr marL="2057400" indent="-228600">
              <a:defRPr sz="20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fld id="{840E8651-1D6C-A74B-AECF-B0722CC45143}" type="slidenum">
              <a:rPr lang="zh-CN" altLang="en-US" sz="1200" b="0">
                <a:latin typeface="Calibri" panose="020F0502020204030204" pitchFamily="34" charset="0"/>
              </a:rPr>
              <a:pPr/>
              <a:t>9</a:t>
            </a:fld>
            <a:endParaRPr lang="zh-CN" altLang="en-US" sz="1200" b="0">
              <a:latin typeface="Calibri" panose="020F0502020204030204" pitchFamily="34" charset="0"/>
            </a:endParaRPr>
          </a:p>
        </p:txBody>
      </p:sp>
    </p:spTree>
    <p:extLst>
      <p:ext uri="{BB962C8B-B14F-4D97-AF65-F5344CB8AC3E}">
        <p14:creationId xmlns:p14="http://schemas.microsoft.com/office/powerpoint/2010/main" val="1329653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Tree>
    <p:extLst>
      <p:ext uri="{BB962C8B-B14F-4D97-AF65-F5344CB8AC3E}">
        <p14:creationId xmlns:p14="http://schemas.microsoft.com/office/powerpoint/2010/main" val="342885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58241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07607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7223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38588"/>
            <a:ext cx="4038600" cy="21875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38588"/>
            <a:ext cx="4038600" cy="21875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1004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50585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6890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768311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143445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97149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40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15648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318053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9">
            <a:extLst>
              <a:ext uri="{FF2B5EF4-FFF2-40B4-BE49-F238E27FC236}">
                <a16:creationId xmlns:a16="http://schemas.microsoft.com/office/drawing/2014/main" id="{06EC227B-00C3-1146-8063-A4D67512AECE}"/>
              </a:ext>
            </a:extLst>
          </p:cNvPr>
          <p:cNvSpPr>
            <a:spLocks noChangeShapeType="1"/>
          </p:cNvSpPr>
          <p:nvPr userDrawn="1"/>
        </p:nvSpPr>
        <p:spPr bwMode="auto">
          <a:xfrm>
            <a:off x="0" y="6932613"/>
            <a:ext cx="10404475" cy="0"/>
          </a:xfrm>
          <a:prstGeom prst="line">
            <a:avLst/>
          </a:prstGeom>
          <a:noFill/>
          <a:ln w="12700">
            <a:solidFill>
              <a:srgbClr val="003366"/>
            </a:solidFill>
            <a:round/>
            <a:headEnd/>
            <a:tailEnd/>
          </a:ln>
          <a:extLst>
            <a:ext uri="{909E8E84-426E-40DD-AFC4-6F175D3DCCD1}">
              <a14:hiddenFill xmlns:a14="http://schemas.microsoft.com/office/drawing/2010/main">
                <a:noFill/>
              </a14:hiddenFill>
            </a:ext>
          </a:extLst>
        </p:spPr>
        <p:txBody>
          <a:bodyPr/>
          <a:lstStyle/>
          <a:p>
            <a:endParaRPr lang="en-CN"/>
          </a:p>
        </p:txBody>
      </p:sp>
      <p:sp>
        <p:nvSpPr>
          <p:cNvPr id="1027" name="Line 8">
            <a:extLst>
              <a:ext uri="{FF2B5EF4-FFF2-40B4-BE49-F238E27FC236}">
                <a16:creationId xmlns:a16="http://schemas.microsoft.com/office/drawing/2014/main" id="{2D98ECB9-EF3F-BB48-AE1F-FED02BF91C01}"/>
              </a:ext>
            </a:extLst>
          </p:cNvPr>
          <p:cNvSpPr>
            <a:spLocks noChangeShapeType="1"/>
          </p:cNvSpPr>
          <p:nvPr/>
        </p:nvSpPr>
        <p:spPr bwMode="auto">
          <a:xfrm>
            <a:off x="0" y="661988"/>
            <a:ext cx="10404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CN"/>
          </a:p>
        </p:txBody>
      </p:sp>
      <p:sp>
        <p:nvSpPr>
          <p:cNvPr id="1028" name="矩形​​ 3">
            <a:extLst>
              <a:ext uri="{FF2B5EF4-FFF2-40B4-BE49-F238E27FC236}">
                <a16:creationId xmlns:a16="http://schemas.microsoft.com/office/drawing/2014/main" id="{56439214-4E89-4F7D-8EFE-B40A5C520064}"/>
              </a:ext>
            </a:extLst>
          </p:cNvPr>
          <p:cNvSpPr>
            <a:spLocks noChangeArrowheads="1"/>
          </p:cNvSpPr>
          <p:nvPr userDrawn="1"/>
        </p:nvSpPr>
        <p:spPr bwMode="auto">
          <a:xfrm flipV="1">
            <a:off x="9525" y="7061200"/>
            <a:ext cx="10404475" cy="107950"/>
          </a:xfrm>
          <a:prstGeom prst="rect">
            <a:avLst/>
          </a:prstGeom>
          <a:solidFill>
            <a:srgbClr val="1F497D"/>
          </a:solidFill>
          <a:ln>
            <a:noFill/>
          </a:ln>
        </p:spPr>
        <p:txBody>
          <a:bodyPr rot="10800000" lIns="62716" tIns="31358" rIns="62716" bIns="31358" anchor="ctr"/>
          <a:lstStyle>
            <a:lvl1pPr defTabSz="1012825"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defTabSz="1012825"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defTabSz="1012825"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defTabSz="1012825"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defTabSz="1012825"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defRPr/>
            </a:pPr>
            <a:endParaRPr lang="zh-CN" altLang="en-US" b="0">
              <a:solidFill>
                <a:srgbClr val="FFFFFF"/>
              </a:solidFill>
              <a:latin typeface="Arial" panose="020B0604020202020204" pitchFamily="34" charset="0"/>
            </a:endParaRPr>
          </a:p>
        </p:txBody>
      </p:sp>
      <p:sp>
        <p:nvSpPr>
          <p:cNvPr id="1029" name="Rectangle 13">
            <a:extLst>
              <a:ext uri="{FF2B5EF4-FFF2-40B4-BE49-F238E27FC236}">
                <a16:creationId xmlns:a16="http://schemas.microsoft.com/office/drawing/2014/main" id="{ECE9D60D-AB1A-4942-A5AA-AD10A73C8632}"/>
              </a:ext>
            </a:extLst>
          </p:cNvPr>
          <p:cNvSpPr>
            <a:spLocks noChangeArrowheads="1"/>
          </p:cNvSpPr>
          <p:nvPr userDrawn="1"/>
        </p:nvSpPr>
        <p:spPr bwMode="auto">
          <a:xfrm>
            <a:off x="0" y="0"/>
            <a:ext cx="10404475" cy="920750"/>
          </a:xfrm>
          <a:prstGeom prst="rect">
            <a:avLst/>
          </a:prstGeom>
          <a:solidFill>
            <a:srgbClr val="1F497D"/>
          </a:solidFill>
          <a:ln>
            <a:noFill/>
          </a:ln>
        </p:spPr>
        <p:txBody>
          <a:bodyPr wrap="none" lIns="101191" tIns="50593" rIns="101191" bIns="50593" anchor="ctr"/>
          <a:lstStyle>
            <a:lvl1pPr defTabSz="1012825" eaLnBrk="0" hangingPunct="0">
              <a:defRPr sz="2000" b="1">
                <a:solidFill>
                  <a:schemeClr val="tx1"/>
                </a:solidFill>
                <a:latin typeface="Times New Roman" panose="02020603050405020304" pitchFamily="18" charset="0"/>
                <a:ea typeface="宋体" panose="02010600030101010101" pitchFamily="2" charset="-122"/>
              </a:defRPr>
            </a:lvl1pPr>
            <a:lvl2pPr marL="742950" indent="-285750" defTabSz="1012825" eaLnBrk="0" hangingPunct="0">
              <a:defRPr sz="2000" b="1">
                <a:solidFill>
                  <a:schemeClr val="tx1"/>
                </a:solidFill>
                <a:latin typeface="Times New Roman" panose="02020603050405020304" pitchFamily="18" charset="0"/>
                <a:ea typeface="宋体" panose="02010600030101010101" pitchFamily="2" charset="-122"/>
              </a:defRPr>
            </a:lvl2pPr>
            <a:lvl3pPr marL="1143000" indent="-228600" defTabSz="1012825" eaLnBrk="0" hangingPunct="0">
              <a:defRPr sz="2000" b="1">
                <a:solidFill>
                  <a:schemeClr val="tx1"/>
                </a:solidFill>
                <a:latin typeface="Times New Roman" panose="02020603050405020304" pitchFamily="18" charset="0"/>
                <a:ea typeface="宋体" panose="02010600030101010101" pitchFamily="2" charset="-122"/>
              </a:defRPr>
            </a:lvl3pPr>
            <a:lvl4pPr marL="1600200" indent="-228600" defTabSz="1012825" eaLnBrk="0" hangingPunct="0">
              <a:defRPr sz="2000" b="1">
                <a:solidFill>
                  <a:schemeClr val="tx1"/>
                </a:solidFill>
                <a:latin typeface="Times New Roman" panose="02020603050405020304" pitchFamily="18" charset="0"/>
                <a:ea typeface="宋体" panose="02010600030101010101" pitchFamily="2" charset="-122"/>
              </a:defRPr>
            </a:lvl4pPr>
            <a:lvl5pPr marL="2057400" indent="-228600" defTabSz="1012825" eaLnBrk="0" hangingPunct="0">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defRPr/>
            </a:pPr>
            <a:endParaRPr lang="zh-CN" altLang="en-US" b="0">
              <a:solidFill>
                <a:srgbClr val="000000"/>
              </a:solidFill>
              <a:latin typeface="Arial" panose="020B0604020202020204" pitchFamily="34" charset="0"/>
            </a:endParaRPr>
          </a:p>
        </p:txBody>
      </p:sp>
      <p:sp>
        <p:nvSpPr>
          <p:cNvPr id="9" name="TextBox 12">
            <a:extLst>
              <a:ext uri="{FF2B5EF4-FFF2-40B4-BE49-F238E27FC236}">
                <a16:creationId xmlns:a16="http://schemas.microsoft.com/office/drawing/2014/main" id="{D73D5B3A-A888-431C-BBCC-EE25CDB97524}"/>
              </a:ext>
            </a:extLst>
          </p:cNvPr>
          <p:cNvSpPr txBox="1">
            <a:spLocks noChangeArrowheads="1"/>
          </p:cNvSpPr>
          <p:nvPr userDrawn="1"/>
        </p:nvSpPr>
        <p:spPr bwMode="auto">
          <a:xfrm>
            <a:off x="9234488" y="6924675"/>
            <a:ext cx="936625" cy="390525"/>
          </a:xfrm>
          <a:prstGeom prst="rect">
            <a:avLst/>
          </a:prstGeom>
          <a:solidFill>
            <a:schemeClr val="bg1"/>
          </a:solidFill>
          <a:ln w="9525">
            <a:solidFill>
              <a:srgbClr val="003366"/>
            </a:solidFill>
            <a:miter lim="800000"/>
            <a:headEnd/>
            <a:tailEnd/>
          </a:ln>
        </p:spPr>
        <p:txBody>
          <a:bodyPr lIns="62713" tIns="31355" rIns="62713" bIns="31355"/>
          <a:lstStyle>
            <a:lvl1pPr defTabSz="1011238">
              <a:defRPr sz="2000" b="1">
                <a:solidFill>
                  <a:schemeClr val="tx1"/>
                </a:solidFill>
                <a:latin typeface="Times New Roman" panose="02020603050405020304" pitchFamily="18" charset="0"/>
                <a:ea typeface="宋体" panose="02010600030101010101" pitchFamily="2" charset="-122"/>
              </a:defRPr>
            </a:lvl1pPr>
            <a:lvl2pPr marL="742950" indent="-285750" defTabSz="1011238">
              <a:defRPr sz="2000" b="1">
                <a:solidFill>
                  <a:schemeClr val="tx1"/>
                </a:solidFill>
                <a:latin typeface="Times New Roman" panose="02020603050405020304" pitchFamily="18" charset="0"/>
                <a:ea typeface="宋体" panose="02010600030101010101" pitchFamily="2" charset="-122"/>
              </a:defRPr>
            </a:lvl2pPr>
            <a:lvl3pPr marL="1143000" indent="-228600" defTabSz="1011238">
              <a:defRPr sz="2000" b="1">
                <a:solidFill>
                  <a:schemeClr val="tx1"/>
                </a:solidFill>
                <a:latin typeface="Times New Roman" panose="02020603050405020304" pitchFamily="18" charset="0"/>
                <a:ea typeface="宋体" panose="02010600030101010101" pitchFamily="2" charset="-122"/>
              </a:defRPr>
            </a:lvl3pPr>
            <a:lvl4pPr marL="1600200" indent="-228600" defTabSz="1011238">
              <a:defRPr sz="2000" b="1">
                <a:solidFill>
                  <a:schemeClr val="tx1"/>
                </a:solidFill>
                <a:latin typeface="Times New Roman" panose="02020603050405020304" pitchFamily="18" charset="0"/>
                <a:ea typeface="宋体" panose="02010600030101010101" pitchFamily="2" charset="-122"/>
              </a:defRPr>
            </a:lvl4pPr>
            <a:lvl5pPr marL="2057400" indent="-228600" defTabSz="1011238">
              <a:defRPr sz="2000" b="1">
                <a:solidFill>
                  <a:schemeClr val="tx1"/>
                </a:solidFill>
                <a:latin typeface="Times New Roman" panose="02020603050405020304" pitchFamily="18" charset="0"/>
                <a:ea typeface="宋体" panose="02010600030101010101" pitchFamily="2" charset="-122"/>
              </a:defRPr>
            </a:lvl5pPr>
            <a:lvl6pPr marL="2514600" indent="-228600" defTabSz="1011238"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1238"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1238"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1238"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fld id="{8388FA55-0B5C-B649-9953-E2BB0D6AC949}" type="slidenum">
              <a:rPr kumimoji="1" lang="zh-CN" altLang="en-US" sz="1800">
                <a:solidFill>
                  <a:srgbClr val="003366"/>
                </a:solidFill>
                <a:latin typeface="Arial" panose="020B0604020202020204" pitchFamily="34" charset="0"/>
                <a:ea typeface="微软雅黑" panose="020B0503020204020204" pitchFamily="34" charset="-122"/>
              </a:rPr>
              <a:pPr algn="ctr" eaLnBrk="1" hangingPunct="1"/>
              <a:t>‹#›</a:t>
            </a:fld>
            <a:r>
              <a:rPr kumimoji="1" lang="en-US" altLang="zh-CN" sz="1800">
                <a:solidFill>
                  <a:srgbClr val="003366"/>
                </a:solidFill>
                <a:latin typeface="Arial" panose="020B0604020202020204" pitchFamily="34" charset="0"/>
                <a:ea typeface="微软雅黑" panose="020B0503020204020204" pitchFamily="34" charset="-122"/>
              </a:rPr>
              <a:t>/55</a:t>
            </a:r>
            <a:endParaRPr kumimoji="1" lang="zh-CN" altLang="en-US" sz="1800">
              <a:solidFill>
                <a:srgbClr val="003366"/>
              </a:solidFill>
              <a:latin typeface="Arial" panose="020B06040202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hdr="0" dt="0"/>
  <p:txStyles>
    <p:titleStyle>
      <a:lvl1pPr algn="ctr" defTabSz="1012825" rtl="0" eaLnBrk="0" fontAlgn="base" hangingPunct="0">
        <a:spcBef>
          <a:spcPct val="0"/>
        </a:spcBef>
        <a:spcAft>
          <a:spcPct val="0"/>
        </a:spcAft>
        <a:defRPr sz="4900">
          <a:solidFill>
            <a:schemeClr val="tx2"/>
          </a:solidFill>
          <a:latin typeface="+mj-lt"/>
          <a:ea typeface="+mj-ea"/>
          <a:cs typeface="+mj-cs"/>
        </a:defRPr>
      </a:lvl1pPr>
      <a:lvl2pPr algn="ctr" defTabSz="1012825" rtl="0" eaLnBrk="0" fontAlgn="base" hangingPunct="0">
        <a:spcBef>
          <a:spcPct val="0"/>
        </a:spcBef>
        <a:spcAft>
          <a:spcPct val="0"/>
        </a:spcAft>
        <a:defRPr sz="4900">
          <a:solidFill>
            <a:schemeClr val="tx2"/>
          </a:solidFill>
          <a:latin typeface="Arial" charset="0"/>
          <a:ea typeface="宋体" pitchFamily="2" charset="-122"/>
        </a:defRPr>
      </a:lvl2pPr>
      <a:lvl3pPr algn="ctr" defTabSz="1012825" rtl="0" eaLnBrk="0" fontAlgn="base" hangingPunct="0">
        <a:spcBef>
          <a:spcPct val="0"/>
        </a:spcBef>
        <a:spcAft>
          <a:spcPct val="0"/>
        </a:spcAft>
        <a:defRPr sz="4900">
          <a:solidFill>
            <a:schemeClr val="tx2"/>
          </a:solidFill>
          <a:latin typeface="Arial" charset="0"/>
          <a:ea typeface="宋体" pitchFamily="2" charset="-122"/>
        </a:defRPr>
      </a:lvl3pPr>
      <a:lvl4pPr algn="ctr" defTabSz="1012825" rtl="0" eaLnBrk="0" fontAlgn="base" hangingPunct="0">
        <a:spcBef>
          <a:spcPct val="0"/>
        </a:spcBef>
        <a:spcAft>
          <a:spcPct val="0"/>
        </a:spcAft>
        <a:defRPr sz="4900">
          <a:solidFill>
            <a:schemeClr val="tx2"/>
          </a:solidFill>
          <a:latin typeface="Arial" charset="0"/>
          <a:ea typeface="宋体" pitchFamily="2" charset="-122"/>
        </a:defRPr>
      </a:lvl4pPr>
      <a:lvl5pPr algn="ctr" defTabSz="1012825" rtl="0" eaLnBrk="0" fontAlgn="base" hangingPunct="0">
        <a:spcBef>
          <a:spcPct val="0"/>
        </a:spcBef>
        <a:spcAft>
          <a:spcPct val="0"/>
        </a:spcAft>
        <a:defRPr sz="49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77825" indent="-377825" algn="l" defTabSz="1012825" rtl="0" eaLnBrk="0" fontAlgn="base" hangingPunct="0">
        <a:spcBef>
          <a:spcPct val="20000"/>
        </a:spcBef>
        <a:spcAft>
          <a:spcPct val="0"/>
        </a:spcAft>
        <a:buChar char="•"/>
        <a:defRPr sz="3500">
          <a:solidFill>
            <a:schemeClr val="tx1"/>
          </a:solidFill>
          <a:latin typeface="+mn-lt"/>
          <a:ea typeface="+mn-ea"/>
          <a:cs typeface="+mn-cs"/>
        </a:defRPr>
      </a:lvl1pPr>
      <a:lvl2pPr marL="820738" indent="-314325" algn="l" defTabSz="1012825" rtl="0" eaLnBrk="0" fontAlgn="base" hangingPunct="0">
        <a:spcBef>
          <a:spcPct val="20000"/>
        </a:spcBef>
        <a:spcAft>
          <a:spcPct val="0"/>
        </a:spcAft>
        <a:buChar char="–"/>
        <a:defRPr sz="3100">
          <a:solidFill>
            <a:schemeClr val="tx1"/>
          </a:solidFill>
          <a:latin typeface="+mn-lt"/>
          <a:ea typeface="+mn-ea"/>
        </a:defRPr>
      </a:lvl2pPr>
      <a:lvl3pPr marL="1263650" indent="-250825" algn="l" defTabSz="1012825" rtl="0" eaLnBrk="0" fontAlgn="base" hangingPunct="0">
        <a:spcBef>
          <a:spcPct val="20000"/>
        </a:spcBef>
        <a:spcAft>
          <a:spcPct val="0"/>
        </a:spcAft>
        <a:buChar char="•"/>
        <a:defRPr sz="2700">
          <a:solidFill>
            <a:schemeClr val="tx1"/>
          </a:solidFill>
          <a:latin typeface="+mn-lt"/>
          <a:ea typeface="+mn-ea"/>
        </a:defRPr>
      </a:lvl3pPr>
      <a:lvl4pPr marL="1770063" indent="-250825" algn="l" defTabSz="1012825" rtl="0" eaLnBrk="0" fontAlgn="base" hangingPunct="0">
        <a:spcBef>
          <a:spcPct val="20000"/>
        </a:spcBef>
        <a:spcAft>
          <a:spcPct val="0"/>
        </a:spcAft>
        <a:buChar char="–"/>
        <a:defRPr sz="2200">
          <a:solidFill>
            <a:schemeClr val="tx1"/>
          </a:solidFill>
          <a:latin typeface="+mn-lt"/>
          <a:ea typeface="+mn-ea"/>
        </a:defRPr>
      </a:lvl4pPr>
      <a:lvl5pPr marL="2276475" indent="-250825" algn="l" defTabSz="1012825" rtl="0" eaLnBrk="0" fontAlgn="base" hangingPunct="0">
        <a:spcBef>
          <a:spcPct val="20000"/>
        </a:spcBef>
        <a:spcAft>
          <a:spcPct val="0"/>
        </a:spcAft>
        <a:buChar char="»"/>
        <a:defRPr sz="22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8.png"/><Relationship Id="rId7"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1.gif"/><Relationship Id="rId12"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29.jpeg"/><Relationship Id="rId10" Type="http://schemas.openxmlformats.org/officeDocument/2006/relationships/image" Target="../media/image24.tmp"/><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tif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8.png"/><Relationship Id="rId7" Type="http://schemas.openxmlformats.org/officeDocument/2006/relationships/image" Target="../media/image43.GI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标题 4">
            <a:extLst>
              <a:ext uri="{FF2B5EF4-FFF2-40B4-BE49-F238E27FC236}">
                <a16:creationId xmlns:a16="http://schemas.microsoft.com/office/drawing/2014/main" id="{5B62F128-9B6E-E446-936A-AFBE8A0BD2C9}"/>
              </a:ext>
            </a:extLst>
          </p:cNvPr>
          <p:cNvSpPr>
            <a:spLocks noGrp="1" noChangeArrowheads="1"/>
          </p:cNvSpPr>
          <p:nvPr>
            <p:ph type="ctrTitle" idx="4294967295"/>
          </p:nvPr>
        </p:nvSpPr>
        <p:spPr bwMode="auto">
          <a:xfrm>
            <a:off x="0" y="2001416"/>
            <a:ext cx="10404475" cy="1512168"/>
          </a:xfrm>
          <a:prstGeom prst="rect">
            <a:avLst/>
          </a:prstGeom>
          <a:solidFill>
            <a:srgbClr val="2B476D"/>
          </a:solidFill>
        </p:spPr>
        <p:txBody>
          <a:bodyPr lIns="101180" tIns="50587" rIns="101180" bIns="50587" anchor="ctr"/>
          <a:lstStyle/>
          <a:p>
            <a:pPr>
              <a:lnSpc>
                <a:spcPct val="125000"/>
              </a:lnSpc>
              <a:spcBef>
                <a:spcPts val="600"/>
              </a:spcBef>
            </a:pPr>
            <a:r>
              <a:rPr lang="zh-CN" altLang="en-US" sz="2800" b="1" dirty="0">
                <a:solidFill>
                  <a:schemeClr val="bg1"/>
                </a:solidFill>
                <a:latin typeface="微软雅黑" panose="020B0503020204020204" pitchFamily="34" charset="-122"/>
                <a:ea typeface="微软雅黑" panose="020B0503020204020204" pitchFamily="34" charset="-122"/>
              </a:rPr>
              <a:t>胰胆多模态医学影像数据库建设和高精度成像中的进展与问题</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4111" name="矩形 31">
            <a:extLst>
              <a:ext uri="{FF2B5EF4-FFF2-40B4-BE49-F238E27FC236}">
                <a16:creationId xmlns:a16="http://schemas.microsoft.com/office/drawing/2014/main" id="{889A166B-1155-FE44-B762-918AE427EE14}"/>
              </a:ext>
            </a:extLst>
          </p:cNvPr>
          <p:cNvSpPr>
            <a:spLocks noChangeArrowheads="1"/>
          </p:cNvSpPr>
          <p:nvPr/>
        </p:nvSpPr>
        <p:spPr bwMode="auto">
          <a:xfrm>
            <a:off x="1004362" y="4521696"/>
            <a:ext cx="3960440" cy="4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zh-CN" altLang="en-CN" sz="2200" dirty="0">
                <a:solidFill>
                  <a:srgbClr val="2B476D"/>
                </a:solidFill>
                <a:latin typeface="微软雅黑" panose="020B0503020204020204" pitchFamily="34" charset="-122"/>
                <a:ea typeface="微软雅黑" panose="020B0503020204020204" pitchFamily="34" charset="-122"/>
              </a:rPr>
              <a:t>东南大学</a:t>
            </a:r>
            <a:r>
              <a:rPr lang="en-US" altLang="zh-CN" sz="2200" dirty="0">
                <a:solidFill>
                  <a:srgbClr val="2B476D"/>
                </a:solidFill>
                <a:latin typeface="微软雅黑" panose="020B0503020204020204" pitchFamily="34" charset="-122"/>
                <a:ea typeface="微软雅黑" panose="020B0503020204020204" pitchFamily="34" charset="-122"/>
              </a:rPr>
              <a:t>/</a:t>
            </a:r>
            <a:r>
              <a:rPr lang="zh-CN" altLang="en-US" sz="2200" dirty="0">
                <a:solidFill>
                  <a:srgbClr val="2B476D"/>
                </a:solidFill>
                <a:latin typeface="微软雅黑" panose="020B0503020204020204" pitchFamily="34" charset="-122"/>
                <a:ea typeface="微软雅黑" panose="020B0503020204020204" pitchFamily="34" charset="-122"/>
              </a:rPr>
              <a:t>南京应用数学中心</a:t>
            </a:r>
          </a:p>
        </p:txBody>
      </p:sp>
      <p:sp>
        <p:nvSpPr>
          <p:cNvPr id="21" name="矩形 31">
            <a:extLst>
              <a:ext uri="{FF2B5EF4-FFF2-40B4-BE49-F238E27FC236}">
                <a16:creationId xmlns:a16="http://schemas.microsoft.com/office/drawing/2014/main" id="{CC764DDB-13EE-FC42-9565-FDC20221C521}"/>
              </a:ext>
            </a:extLst>
          </p:cNvPr>
          <p:cNvSpPr>
            <a:spLocks noChangeArrowheads="1"/>
          </p:cNvSpPr>
          <p:nvPr/>
        </p:nvSpPr>
        <p:spPr bwMode="auto">
          <a:xfrm>
            <a:off x="1381616" y="4089648"/>
            <a:ext cx="3067704" cy="4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zh-CN" altLang="en-US" sz="2200" dirty="0">
                <a:solidFill>
                  <a:srgbClr val="2B476D"/>
                </a:solidFill>
                <a:latin typeface="微软雅黑" panose="020B0503020204020204" pitchFamily="34" charset="-122"/>
                <a:ea typeface="微软雅黑" panose="020B0503020204020204" pitchFamily="34" charset="-122"/>
              </a:rPr>
              <a:t>课题联系人：王冬</a:t>
            </a:r>
          </a:p>
        </p:txBody>
      </p:sp>
      <p:pic>
        <p:nvPicPr>
          <p:cNvPr id="6" name="Picture 2" descr="南京大学">
            <a:extLst>
              <a:ext uri="{FF2B5EF4-FFF2-40B4-BE49-F238E27FC236}">
                <a16:creationId xmlns:a16="http://schemas.microsoft.com/office/drawing/2014/main" id="{87F133C2-5CC0-4B47-AFB2-9F1D39318C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756" y="5768215"/>
            <a:ext cx="728544" cy="9137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2B5280D-8AAC-9B4D-BE6C-15B784474BF8}"/>
              </a:ext>
            </a:extLst>
          </p:cNvPr>
          <p:cNvPicPr>
            <a:picLocks noChangeAspect="1"/>
          </p:cNvPicPr>
          <p:nvPr/>
        </p:nvPicPr>
        <p:blipFill>
          <a:blip r:embed="rId4"/>
          <a:stretch>
            <a:fillRect/>
          </a:stretch>
        </p:blipFill>
        <p:spPr>
          <a:xfrm>
            <a:off x="4124099" y="5768216"/>
            <a:ext cx="1370866" cy="913718"/>
          </a:xfrm>
          <a:prstGeom prst="rect">
            <a:avLst/>
          </a:prstGeom>
        </p:spPr>
      </p:pic>
      <p:pic>
        <p:nvPicPr>
          <p:cNvPr id="8" name="Picture 2" descr="东南大学 | LinkedIn">
            <a:extLst>
              <a:ext uri="{FF2B5EF4-FFF2-40B4-BE49-F238E27FC236}">
                <a16:creationId xmlns:a16="http://schemas.microsoft.com/office/drawing/2014/main" id="{499BF697-1FB5-8941-ABAA-113373093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293" y="5768215"/>
            <a:ext cx="913718" cy="913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ss2.bdstatic.com/70cFvnSh_Q1YnxGkpoWK1HF6hhy/it/u=3516144054,2005875366&amp;fm=26&amp;gp=0.jpg">
            <a:extLst>
              <a:ext uri="{FF2B5EF4-FFF2-40B4-BE49-F238E27FC236}">
                <a16:creationId xmlns:a16="http://schemas.microsoft.com/office/drawing/2014/main" id="{B61DAEEF-FC20-6641-A67B-D4535DB54D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0003" y="5768216"/>
            <a:ext cx="901103" cy="91371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31">
            <a:extLst>
              <a:ext uri="{FF2B5EF4-FFF2-40B4-BE49-F238E27FC236}">
                <a16:creationId xmlns:a16="http://schemas.microsoft.com/office/drawing/2014/main" id="{E249D85D-E685-124D-90D8-00D00E13C4C7}"/>
              </a:ext>
            </a:extLst>
          </p:cNvPr>
          <p:cNvSpPr>
            <a:spLocks noChangeArrowheads="1"/>
          </p:cNvSpPr>
          <p:nvPr/>
        </p:nvSpPr>
        <p:spPr bwMode="auto">
          <a:xfrm>
            <a:off x="6282355" y="5745832"/>
            <a:ext cx="3635375" cy="4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en-US" altLang="zh-CN" dirty="0">
                <a:solidFill>
                  <a:srgbClr val="2B476D"/>
                </a:solidFill>
                <a:latin typeface="微软雅黑" panose="020B0503020204020204" pitchFamily="34" charset="-122"/>
                <a:ea typeface="微软雅黑" panose="020B0503020204020204" pitchFamily="34" charset="-122"/>
              </a:rPr>
              <a:t>2022</a:t>
            </a:r>
            <a:r>
              <a:rPr lang="zh-CN" altLang="en-US" dirty="0">
                <a:solidFill>
                  <a:srgbClr val="2B476D"/>
                </a:solidFill>
                <a:latin typeface="微软雅黑" panose="020B0503020204020204" pitchFamily="34" charset="-122"/>
                <a:ea typeface="微软雅黑" panose="020B0503020204020204" pitchFamily="34" charset="-122"/>
              </a:rPr>
              <a:t>年</a:t>
            </a:r>
            <a:r>
              <a:rPr lang="en-US" altLang="zh-CN" dirty="0">
                <a:solidFill>
                  <a:srgbClr val="2B476D"/>
                </a:solidFill>
                <a:latin typeface="微软雅黑" panose="020B0503020204020204" pitchFamily="34" charset="-122"/>
                <a:ea typeface="微软雅黑" panose="020B0503020204020204" pitchFamily="34" charset="-122"/>
              </a:rPr>
              <a:t>01</a:t>
            </a:r>
            <a:r>
              <a:rPr lang="zh-CN" altLang="en-US" dirty="0">
                <a:solidFill>
                  <a:srgbClr val="2B476D"/>
                </a:solidFill>
                <a:latin typeface="微软雅黑" panose="020B0503020204020204" pitchFamily="34" charset="-122"/>
                <a:ea typeface="微软雅黑" panose="020B0503020204020204" pitchFamily="34" charset="-122"/>
              </a:rPr>
              <a:t>月</a:t>
            </a:r>
            <a:r>
              <a:rPr lang="en-US" altLang="zh-CN" dirty="0">
                <a:solidFill>
                  <a:srgbClr val="2B476D"/>
                </a:solidFill>
                <a:latin typeface="微软雅黑" panose="020B0503020204020204" pitchFamily="34" charset="-122"/>
                <a:ea typeface="微软雅黑" panose="020B0503020204020204" pitchFamily="34" charset="-122"/>
              </a:rPr>
              <a:t>07</a:t>
            </a:r>
            <a:r>
              <a:rPr lang="zh-CN" altLang="en-US" dirty="0">
                <a:solidFill>
                  <a:srgbClr val="2B476D"/>
                </a:solidFill>
                <a:latin typeface="微软雅黑" panose="020B0503020204020204" pitchFamily="34" charset="-122"/>
                <a:ea typeface="微软雅黑" panose="020B0503020204020204" pitchFamily="34" charset="-122"/>
              </a:rPr>
              <a:t>日</a:t>
            </a:r>
          </a:p>
        </p:txBody>
      </p:sp>
      <p:sp>
        <p:nvSpPr>
          <p:cNvPr id="14" name="矩形 31">
            <a:extLst>
              <a:ext uri="{FF2B5EF4-FFF2-40B4-BE49-F238E27FC236}">
                <a16:creationId xmlns:a16="http://schemas.microsoft.com/office/drawing/2014/main" id="{1FD4E360-8AE5-7F47-A7DE-526608E2723C}"/>
              </a:ext>
            </a:extLst>
          </p:cNvPr>
          <p:cNvSpPr>
            <a:spLocks noChangeArrowheads="1"/>
          </p:cNvSpPr>
          <p:nvPr/>
        </p:nvSpPr>
        <p:spPr bwMode="auto">
          <a:xfrm>
            <a:off x="5764119" y="4521696"/>
            <a:ext cx="3635375" cy="4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zh-CN" altLang="en-CN" sz="2200" dirty="0">
                <a:solidFill>
                  <a:srgbClr val="2B476D"/>
                </a:solidFill>
                <a:latin typeface="微软雅黑" panose="020B0503020204020204" pitchFamily="34" charset="-122"/>
                <a:ea typeface="微软雅黑" panose="020B0503020204020204" pitchFamily="34" charset="-122"/>
              </a:rPr>
              <a:t>南京大学</a:t>
            </a:r>
            <a:endParaRPr lang="zh-CN" altLang="en-US" sz="2200" dirty="0">
              <a:solidFill>
                <a:srgbClr val="2B476D"/>
              </a:solidFill>
              <a:latin typeface="微软雅黑" panose="020B0503020204020204" pitchFamily="34" charset="-122"/>
              <a:ea typeface="微软雅黑" panose="020B0503020204020204" pitchFamily="34" charset="-122"/>
            </a:endParaRPr>
          </a:p>
        </p:txBody>
      </p:sp>
      <p:sp>
        <p:nvSpPr>
          <p:cNvPr id="15" name="矩形 31">
            <a:extLst>
              <a:ext uri="{FF2B5EF4-FFF2-40B4-BE49-F238E27FC236}">
                <a16:creationId xmlns:a16="http://schemas.microsoft.com/office/drawing/2014/main" id="{6466DF9E-A692-5C44-9528-3E20F33EF941}"/>
              </a:ext>
            </a:extLst>
          </p:cNvPr>
          <p:cNvSpPr>
            <a:spLocks noChangeArrowheads="1"/>
          </p:cNvSpPr>
          <p:nvPr/>
        </p:nvSpPr>
        <p:spPr bwMode="auto">
          <a:xfrm>
            <a:off x="6047955" y="4089648"/>
            <a:ext cx="3067704" cy="4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zh-CN" altLang="en-US" sz="2200" dirty="0">
                <a:solidFill>
                  <a:srgbClr val="2B476D"/>
                </a:solidFill>
                <a:latin typeface="微软雅黑" panose="020B0503020204020204" pitchFamily="34" charset="-122"/>
                <a:ea typeface="微软雅黑" panose="020B0503020204020204" pitchFamily="34" charset="-122"/>
              </a:rPr>
              <a:t>课题负责人：秦厚荣</a:t>
            </a:r>
          </a:p>
        </p:txBody>
      </p:sp>
      <p:pic>
        <p:nvPicPr>
          <p:cNvPr id="2" name="Picture 1">
            <a:extLst>
              <a:ext uri="{FF2B5EF4-FFF2-40B4-BE49-F238E27FC236}">
                <a16:creationId xmlns:a16="http://schemas.microsoft.com/office/drawing/2014/main" id="{BD85A187-70B1-FA4D-B6E3-FF1FFA7E6288}"/>
              </a:ext>
            </a:extLst>
          </p:cNvPr>
          <p:cNvPicPr>
            <a:picLocks noChangeAspect="1"/>
          </p:cNvPicPr>
          <p:nvPr/>
        </p:nvPicPr>
        <p:blipFill>
          <a:blip r:embed="rId7"/>
          <a:stretch>
            <a:fillRect/>
          </a:stretch>
        </p:blipFill>
        <p:spPr>
          <a:xfrm>
            <a:off x="377701" y="719450"/>
            <a:ext cx="3428629" cy="580806"/>
          </a:xfrm>
          <a:prstGeom prst="rect">
            <a:avLst/>
          </a:prstGeom>
        </p:spPr>
      </p:pic>
      <p:sp>
        <p:nvSpPr>
          <p:cNvPr id="18" name="Rectangle 17">
            <a:extLst>
              <a:ext uri="{FF2B5EF4-FFF2-40B4-BE49-F238E27FC236}">
                <a16:creationId xmlns:a16="http://schemas.microsoft.com/office/drawing/2014/main" id="{697FCFF1-A58E-3A4C-A992-FB652AAED891}"/>
              </a:ext>
            </a:extLst>
          </p:cNvPr>
          <p:cNvSpPr/>
          <p:nvPr/>
        </p:nvSpPr>
        <p:spPr>
          <a:xfrm>
            <a:off x="3995763" y="633264"/>
            <a:ext cx="6408712" cy="830997"/>
          </a:xfrm>
          <a:prstGeom prst="rect">
            <a:avLst/>
          </a:prstGeom>
        </p:spPr>
        <p:txBody>
          <a:bodyPr wrap="square">
            <a:spAutoFit/>
          </a:bodyPr>
          <a:lstStyle/>
          <a:p>
            <a:pPr algn="ctr"/>
            <a:r>
              <a:rPr lang="zh-CN" altLang="en-US" sz="1600" dirty="0">
                <a:solidFill>
                  <a:srgbClr val="2B476D"/>
                </a:solidFill>
                <a:latin typeface="微软雅黑" panose="020B0503020204020204" pitchFamily="34" charset="-122"/>
                <a:ea typeface="微软雅黑" panose="020B0503020204020204" pitchFamily="34" charset="-122"/>
              </a:rPr>
              <a:t>“变革性技术关键科学问题”重点专项</a:t>
            </a:r>
            <a:br>
              <a:rPr lang="en-US" altLang="zh-CN" sz="1600" dirty="0">
                <a:solidFill>
                  <a:srgbClr val="2B476D"/>
                </a:solidFill>
                <a:latin typeface="微软雅黑" panose="020B0503020204020204" pitchFamily="34" charset="-122"/>
                <a:ea typeface="微软雅黑" panose="020B0503020204020204" pitchFamily="34" charset="-122"/>
              </a:rPr>
            </a:br>
            <a:r>
              <a:rPr lang="zh-CN" altLang="en-US" sz="1600" dirty="0">
                <a:solidFill>
                  <a:srgbClr val="2B476D"/>
                </a:solidFill>
                <a:latin typeface="微软雅黑" panose="020B0503020204020204" pitchFamily="34" charset="-122"/>
                <a:ea typeface="微软雅黑" panose="020B0503020204020204" pitchFamily="34" charset="-122"/>
              </a:rPr>
              <a:t>胰胆恶性肿瘤精准诊疗的数学理论和算法</a:t>
            </a:r>
            <a:endParaRPr lang="en-US" altLang="zh-CN" sz="1600" dirty="0">
              <a:solidFill>
                <a:srgbClr val="2B476D"/>
              </a:solidFill>
              <a:latin typeface="微软雅黑" panose="020B0503020204020204" pitchFamily="34" charset="-122"/>
              <a:ea typeface="微软雅黑" panose="020B0503020204020204" pitchFamily="34" charset="-122"/>
            </a:endParaRPr>
          </a:p>
          <a:p>
            <a:pPr algn="ctr"/>
            <a:r>
              <a:rPr lang="zh-CN" altLang="en-US" sz="1600" dirty="0">
                <a:solidFill>
                  <a:srgbClr val="2B476D"/>
                </a:solidFill>
                <a:latin typeface="微软雅黑" panose="020B0503020204020204" pitchFamily="34" charset="-122"/>
                <a:ea typeface="微软雅黑" panose="020B0503020204020204" pitchFamily="34" charset="-122"/>
              </a:rPr>
              <a:t>课题一：胰胆恶性肿瘤智能感知、增强和识别的理论、模型和算法</a:t>
            </a:r>
            <a:endParaRPr lang="zh-CN" altLang="en-US" sz="1600" dirty="0">
              <a:solidFill>
                <a:srgbClr val="2B476D"/>
              </a:solidFill>
            </a:endParaRPr>
          </a:p>
        </p:txBody>
      </p:sp>
      <p:pic>
        <p:nvPicPr>
          <p:cNvPr id="20" name="Picture 21" descr="南京应用数学中心">
            <a:extLst>
              <a:ext uri="{FF2B5EF4-FFF2-40B4-BE49-F238E27FC236}">
                <a16:creationId xmlns:a16="http://schemas.microsoft.com/office/drawing/2014/main" id="{AC3B011A-C7E0-A244-8F88-081A955437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6725" y="6305987"/>
            <a:ext cx="2306637" cy="355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a:t>
            </a:r>
            <a:r>
              <a:rPr lang="en-US" altLang="zh-CN" sz="2400" dirty="0">
                <a:solidFill>
                  <a:srgbClr val="C00000"/>
                </a:solidFill>
                <a:latin typeface="SimSun" panose="02010600030101010101" pitchFamily="2" charset="-122"/>
                <a:ea typeface="SimSun" panose="02010600030101010101" pitchFamily="2" charset="-122"/>
              </a:rPr>
              <a:t>PET</a:t>
            </a:r>
            <a:endParaRPr lang="en-CN" sz="24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graphicFrame>
        <p:nvGraphicFramePr>
          <p:cNvPr id="3" name="Table 2">
            <a:extLst>
              <a:ext uri="{FF2B5EF4-FFF2-40B4-BE49-F238E27FC236}">
                <a16:creationId xmlns:a16="http://schemas.microsoft.com/office/drawing/2014/main" id="{A6E7A482-0A9F-324F-8416-3EF0B4DB450A}"/>
              </a:ext>
            </a:extLst>
          </p:cNvPr>
          <p:cNvGraphicFramePr>
            <a:graphicFrameLocks noGrp="1"/>
          </p:cNvGraphicFramePr>
          <p:nvPr>
            <p:extLst>
              <p:ext uri="{D42A27DB-BD31-4B8C-83A1-F6EECF244321}">
                <p14:modId xmlns:p14="http://schemas.microsoft.com/office/powerpoint/2010/main" val="2534860476"/>
              </p:ext>
            </p:extLst>
          </p:nvPr>
        </p:nvGraphicFramePr>
        <p:xfrm>
          <a:off x="809749" y="2073424"/>
          <a:ext cx="8784976" cy="1393880"/>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2403109">
                  <a:extLst>
                    <a:ext uri="{9D8B030D-6E8A-4147-A177-3AD203B41FA5}">
                      <a16:colId xmlns:a16="http://schemas.microsoft.com/office/drawing/2014/main" val="3113343562"/>
                    </a:ext>
                  </a:extLst>
                </a:gridCol>
                <a:gridCol w="1440160">
                  <a:extLst>
                    <a:ext uri="{9D8B030D-6E8A-4147-A177-3AD203B41FA5}">
                      <a16:colId xmlns:a16="http://schemas.microsoft.com/office/drawing/2014/main" val="1628875701"/>
                    </a:ext>
                  </a:extLst>
                </a:gridCol>
                <a:gridCol w="1440160">
                  <a:extLst>
                    <a:ext uri="{9D8B030D-6E8A-4147-A177-3AD203B41FA5}">
                      <a16:colId xmlns:a16="http://schemas.microsoft.com/office/drawing/2014/main" val="1510237430"/>
                    </a:ext>
                  </a:extLst>
                </a:gridCol>
              </a:tblGrid>
              <a:tr h="576064">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数据来源</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是否公开</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模态</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数量（例）</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标注情况</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zh-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鼓楼医院胰腺癌数据</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否</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CT,PET</a:t>
                      </a: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189</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bl>
          </a:graphicData>
        </a:graphic>
      </p:graphicFrame>
      <p:sp>
        <p:nvSpPr>
          <p:cNvPr id="7" name="TextBox 6">
            <a:extLst>
              <a:ext uri="{FF2B5EF4-FFF2-40B4-BE49-F238E27FC236}">
                <a16:creationId xmlns:a16="http://schemas.microsoft.com/office/drawing/2014/main" id="{AABEA8EB-9726-5940-964E-352420ECD382}"/>
              </a:ext>
            </a:extLst>
          </p:cNvPr>
          <p:cNvSpPr txBox="1"/>
          <p:nvPr/>
        </p:nvSpPr>
        <p:spPr>
          <a:xfrm>
            <a:off x="4068111" y="1432523"/>
            <a:ext cx="3060340" cy="430887"/>
          </a:xfrm>
          <a:prstGeom prst="rect">
            <a:avLst/>
          </a:prstGeom>
          <a:noFill/>
        </p:spPr>
        <p:txBody>
          <a:bodyPr wrap="square" rtlCol="0">
            <a:spAutoFit/>
          </a:bodyPr>
          <a:lstStyle/>
          <a:p>
            <a:r>
              <a:rPr lang="en-CN" sz="2200" dirty="0">
                <a:solidFill>
                  <a:srgbClr val="C00000"/>
                </a:solidFill>
              </a:rPr>
              <a:t>数据量较大</a:t>
            </a:r>
            <a:r>
              <a:rPr lang="zh-CN" altLang="en-US" sz="2200" dirty="0">
                <a:solidFill>
                  <a:srgbClr val="C00000"/>
                </a:solidFill>
              </a:rPr>
              <a:t>、无标注</a:t>
            </a:r>
            <a:endParaRPr lang="en-CN" sz="2200" dirty="0">
              <a:solidFill>
                <a:srgbClr val="C00000"/>
              </a:solidFill>
            </a:endParaRPr>
          </a:p>
        </p:txBody>
      </p:sp>
      <p:sp>
        <p:nvSpPr>
          <p:cNvPr id="8" name="TextBox 7">
            <a:extLst>
              <a:ext uri="{FF2B5EF4-FFF2-40B4-BE49-F238E27FC236}">
                <a16:creationId xmlns:a16="http://schemas.microsoft.com/office/drawing/2014/main" id="{60A27303-85FB-1A48-A031-69A5361386D6}"/>
              </a:ext>
            </a:extLst>
          </p:cNvPr>
          <p:cNvSpPr txBox="1"/>
          <p:nvPr/>
        </p:nvSpPr>
        <p:spPr>
          <a:xfrm>
            <a:off x="593725" y="3801616"/>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收集：病理</a:t>
            </a:r>
            <a:endParaRPr lang="en-CN" sz="2400" dirty="0">
              <a:solidFill>
                <a:srgbClr val="C00000"/>
              </a:solidFill>
              <a:latin typeface="SimSun" panose="02010600030101010101" pitchFamily="2" charset="-122"/>
              <a:ea typeface="SimSun" panose="02010600030101010101" pitchFamily="2" charset="-122"/>
            </a:endParaRPr>
          </a:p>
        </p:txBody>
      </p:sp>
      <p:graphicFrame>
        <p:nvGraphicFramePr>
          <p:cNvPr id="9" name="Table 8">
            <a:extLst>
              <a:ext uri="{FF2B5EF4-FFF2-40B4-BE49-F238E27FC236}">
                <a16:creationId xmlns:a16="http://schemas.microsoft.com/office/drawing/2014/main" id="{1CDCBEEE-7065-A547-92E1-67367D344239}"/>
              </a:ext>
            </a:extLst>
          </p:cNvPr>
          <p:cNvGraphicFramePr>
            <a:graphicFrameLocks noGrp="1"/>
          </p:cNvGraphicFramePr>
          <p:nvPr>
            <p:extLst>
              <p:ext uri="{D42A27DB-BD31-4B8C-83A1-F6EECF244321}">
                <p14:modId xmlns:p14="http://schemas.microsoft.com/office/powerpoint/2010/main" val="374915937"/>
              </p:ext>
            </p:extLst>
          </p:nvPr>
        </p:nvGraphicFramePr>
        <p:xfrm>
          <a:off x="809749" y="4473295"/>
          <a:ext cx="8784976" cy="2211696"/>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2403109">
                  <a:extLst>
                    <a:ext uri="{9D8B030D-6E8A-4147-A177-3AD203B41FA5}">
                      <a16:colId xmlns:a16="http://schemas.microsoft.com/office/drawing/2014/main" val="3113343562"/>
                    </a:ext>
                  </a:extLst>
                </a:gridCol>
                <a:gridCol w="1440160">
                  <a:extLst>
                    <a:ext uri="{9D8B030D-6E8A-4147-A177-3AD203B41FA5}">
                      <a16:colId xmlns:a16="http://schemas.microsoft.com/office/drawing/2014/main" val="1628875701"/>
                    </a:ext>
                  </a:extLst>
                </a:gridCol>
                <a:gridCol w="1440160">
                  <a:extLst>
                    <a:ext uri="{9D8B030D-6E8A-4147-A177-3AD203B41FA5}">
                      <a16:colId xmlns:a16="http://schemas.microsoft.com/office/drawing/2014/main" val="1510237430"/>
                    </a:ext>
                  </a:extLst>
                </a:gridCol>
              </a:tblGrid>
              <a:tr h="576064">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数据来源</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是否公开</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模态</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数量（例）</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标注情况</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鼓楼医院胰腺癌数据</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否</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病理</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140</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r h="817816">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PAIP胰胆管癌</a:t>
                      </a:r>
                    </a:p>
                  </a:txBody>
                  <a:tcPr marL="68580" marR="68580" marT="0" marB="0" anchor="ctr">
                    <a:solidFill>
                      <a:srgbClr val="2B476D"/>
                    </a:solidFill>
                  </a:tcP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是</a:t>
                      </a: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病理</a:t>
                      </a: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50</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块级别</a:t>
                      </a:r>
                    </a:p>
                  </a:txBody>
                  <a:tcPr marL="68580" marR="68580" marT="0" marB="0" anchor="ctr"/>
                </a:tc>
                <a:extLst>
                  <a:ext uri="{0D108BD9-81ED-4DB2-BD59-A6C34878D82A}">
                    <a16:rowId xmlns:a16="http://schemas.microsoft.com/office/drawing/2014/main" val="1505169054"/>
                  </a:ext>
                </a:extLst>
              </a:tr>
            </a:tbl>
          </a:graphicData>
        </a:graphic>
      </p:graphicFrame>
      <p:sp>
        <p:nvSpPr>
          <p:cNvPr id="10" name="TextBox 9">
            <a:extLst>
              <a:ext uri="{FF2B5EF4-FFF2-40B4-BE49-F238E27FC236}">
                <a16:creationId xmlns:a16="http://schemas.microsoft.com/office/drawing/2014/main" id="{23AB1627-BE16-F047-AD64-391B523B4975}"/>
              </a:ext>
            </a:extLst>
          </p:cNvPr>
          <p:cNvSpPr txBox="1"/>
          <p:nvPr/>
        </p:nvSpPr>
        <p:spPr>
          <a:xfrm>
            <a:off x="4068111" y="3832394"/>
            <a:ext cx="3060340" cy="430887"/>
          </a:xfrm>
          <a:prstGeom prst="rect">
            <a:avLst/>
          </a:prstGeom>
          <a:noFill/>
        </p:spPr>
        <p:txBody>
          <a:bodyPr wrap="square" rtlCol="0">
            <a:spAutoFit/>
          </a:bodyPr>
          <a:lstStyle/>
          <a:p>
            <a:r>
              <a:rPr lang="en-CN" sz="2200" dirty="0">
                <a:solidFill>
                  <a:srgbClr val="C00000"/>
                </a:solidFill>
              </a:rPr>
              <a:t>数据量较大</a:t>
            </a:r>
            <a:r>
              <a:rPr lang="zh-CN" altLang="en-US" sz="2200" dirty="0">
                <a:solidFill>
                  <a:srgbClr val="C00000"/>
                </a:solidFill>
              </a:rPr>
              <a:t>、部分标注</a:t>
            </a:r>
            <a:endParaRPr lang="en-CN" sz="2200" dirty="0">
              <a:solidFill>
                <a:srgbClr val="C00000"/>
              </a:solidFill>
            </a:endParaRPr>
          </a:p>
        </p:txBody>
      </p:sp>
    </p:spTree>
    <p:extLst>
      <p:ext uri="{BB962C8B-B14F-4D97-AF65-F5344CB8AC3E}">
        <p14:creationId xmlns:p14="http://schemas.microsoft.com/office/powerpoint/2010/main" val="213307094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收集：荧光</a:t>
            </a:r>
            <a:endParaRPr lang="en-CN" sz="24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graphicFrame>
        <p:nvGraphicFramePr>
          <p:cNvPr id="3" name="Table 2">
            <a:extLst>
              <a:ext uri="{FF2B5EF4-FFF2-40B4-BE49-F238E27FC236}">
                <a16:creationId xmlns:a16="http://schemas.microsoft.com/office/drawing/2014/main" id="{A6E7A482-0A9F-324F-8416-3EF0B4DB450A}"/>
              </a:ext>
            </a:extLst>
          </p:cNvPr>
          <p:cNvGraphicFramePr>
            <a:graphicFrameLocks noGrp="1"/>
          </p:cNvGraphicFramePr>
          <p:nvPr>
            <p:extLst>
              <p:ext uri="{D42A27DB-BD31-4B8C-83A1-F6EECF244321}">
                <p14:modId xmlns:p14="http://schemas.microsoft.com/office/powerpoint/2010/main" val="991293331"/>
              </p:ext>
            </p:extLst>
          </p:nvPr>
        </p:nvGraphicFramePr>
        <p:xfrm>
          <a:off x="809749" y="2073424"/>
          <a:ext cx="8784976" cy="1393880"/>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2403109">
                  <a:extLst>
                    <a:ext uri="{9D8B030D-6E8A-4147-A177-3AD203B41FA5}">
                      <a16:colId xmlns:a16="http://schemas.microsoft.com/office/drawing/2014/main" val="3113343562"/>
                    </a:ext>
                  </a:extLst>
                </a:gridCol>
                <a:gridCol w="1440160">
                  <a:extLst>
                    <a:ext uri="{9D8B030D-6E8A-4147-A177-3AD203B41FA5}">
                      <a16:colId xmlns:a16="http://schemas.microsoft.com/office/drawing/2014/main" val="1628875701"/>
                    </a:ext>
                  </a:extLst>
                </a:gridCol>
                <a:gridCol w="1440160">
                  <a:extLst>
                    <a:ext uri="{9D8B030D-6E8A-4147-A177-3AD203B41FA5}">
                      <a16:colId xmlns:a16="http://schemas.microsoft.com/office/drawing/2014/main" val="1510237430"/>
                    </a:ext>
                  </a:extLst>
                </a:gridCol>
              </a:tblGrid>
              <a:tr h="576064">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数据来源</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是否公开</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模态</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数量（例）</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标注情况</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鼓楼医院胰腺癌数据</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否</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荧光</a:t>
                      </a:r>
                      <a:r>
                        <a:rPr lang="zh-CN" altLang="en-US"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视频</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2</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bl>
          </a:graphicData>
        </a:graphic>
      </p:graphicFrame>
      <p:sp>
        <p:nvSpPr>
          <p:cNvPr id="7" name="TextBox 6">
            <a:extLst>
              <a:ext uri="{FF2B5EF4-FFF2-40B4-BE49-F238E27FC236}">
                <a16:creationId xmlns:a16="http://schemas.microsoft.com/office/drawing/2014/main" id="{AABEA8EB-9726-5940-964E-352420ECD382}"/>
              </a:ext>
            </a:extLst>
          </p:cNvPr>
          <p:cNvSpPr txBox="1"/>
          <p:nvPr/>
        </p:nvSpPr>
        <p:spPr>
          <a:xfrm>
            <a:off x="3672067" y="1437487"/>
            <a:ext cx="3060340" cy="430887"/>
          </a:xfrm>
          <a:prstGeom prst="rect">
            <a:avLst/>
          </a:prstGeom>
          <a:noFill/>
        </p:spPr>
        <p:txBody>
          <a:bodyPr wrap="square" rtlCol="0">
            <a:spAutoFit/>
          </a:bodyPr>
          <a:lstStyle/>
          <a:p>
            <a:r>
              <a:rPr lang="en-CN" sz="2200" dirty="0">
                <a:solidFill>
                  <a:srgbClr val="C00000"/>
                </a:solidFill>
              </a:rPr>
              <a:t>数据量小</a:t>
            </a:r>
            <a:r>
              <a:rPr lang="zh-CN" altLang="en-US" sz="2200" dirty="0">
                <a:solidFill>
                  <a:srgbClr val="C00000"/>
                </a:solidFill>
              </a:rPr>
              <a:t>、无标注</a:t>
            </a:r>
            <a:endParaRPr lang="en-CN" sz="2200" dirty="0">
              <a:solidFill>
                <a:srgbClr val="C00000"/>
              </a:solidFill>
            </a:endParaRPr>
          </a:p>
        </p:txBody>
      </p:sp>
      <p:sp>
        <p:nvSpPr>
          <p:cNvPr id="8" name="TextBox 7">
            <a:extLst>
              <a:ext uri="{FF2B5EF4-FFF2-40B4-BE49-F238E27FC236}">
                <a16:creationId xmlns:a16="http://schemas.microsoft.com/office/drawing/2014/main" id="{60A27303-85FB-1A48-A031-69A5361386D6}"/>
              </a:ext>
            </a:extLst>
          </p:cNvPr>
          <p:cNvSpPr txBox="1"/>
          <p:nvPr/>
        </p:nvSpPr>
        <p:spPr>
          <a:xfrm>
            <a:off x="593725" y="4020341"/>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a:t>
            </a:r>
            <a:r>
              <a:rPr lang="en-US" altLang="zh-CN" sz="2400" dirty="0">
                <a:solidFill>
                  <a:srgbClr val="C00000"/>
                </a:solidFill>
                <a:latin typeface="SimSun" panose="02010600030101010101" pitchFamily="2" charset="-122"/>
                <a:ea typeface="SimSun" panose="02010600030101010101" pitchFamily="2" charset="-122"/>
              </a:rPr>
              <a:t>EUS</a:t>
            </a:r>
            <a:endParaRPr lang="en-CN" sz="2400" dirty="0">
              <a:solidFill>
                <a:srgbClr val="C00000"/>
              </a:solidFill>
              <a:latin typeface="SimSun" panose="02010600030101010101" pitchFamily="2" charset="-122"/>
              <a:ea typeface="SimSun" panose="02010600030101010101" pitchFamily="2" charset="-122"/>
            </a:endParaRPr>
          </a:p>
        </p:txBody>
      </p:sp>
      <p:graphicFrame>
        <p:nvGraphicFramePr>
          <p:cNvPr id="9" name="Table 8">
            <a:extLst>
              <a:ext uri="{FF2B5EF4-FFF2-40B4-BE49-F238E27FC236}">
                <a16:creationId xmlns:a16="http://schemas.microsoft.com/office/drawing/2014/main" id="{1CDCBEEE-7065-A547-92E1-67367D344239}"/>
              </a:ext>
            </a:extLst>
          </p:cNvPr>
          <p:cNvGraphicFramePr>
            <a:graphicFrameLocks noGrp="1"/>
          </p:cNvGraphicFramePr>
          <p:nvPr>
            <p:extLst>
              <p:ext uri="{D42A27DB-BD31-4B8C-83A1-F6EECF244321}">
                <p14:modId xmlns:p14="http://schemas.microsoft.com/office/powerpoint/2010/main" val="3351692996"/>
              </p:ext>
            </p:extLst>
          </p:nvPr>
        </p:nvGraphicFramePr>
        <p:xfrm>
          <a:off x="809749" y="4692020"/>
          <a:ext cx="8784976" cy="1393880"/>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2403109">
                  <a:extLst>
                    <a:ext uri="{9D8B030D-6E8A-4147-A177-3AD203B41FA5}">
                      <a16:colId xmlns:a16="http://schemas.microsoft.com/office/drawing/2014/main" val="3113343562"/>
                    </a:ext>
                  </a:extLst>
                </a:gridCol>
                <a:gridCol w="1440160">
                  <a:extLst>
                    <a:ext uri="{9D8B030D-6E8A-4147-A177-3AD203B41FA5}">
                      <a16:colId xmlns:a16="http://schemas.microsoft.com/office/drawing/2014/main" val="1628875701"/>
                    </a:ext>
                  </a:extLst>
                </a:gridCol>
                <a:gridCol w="1440160">
                  <a:extLst>
                    <a:ext uri="{9D8B030D-6E8A-4147-A177-3AD203B41FA5}">
                      <a16:colId xmlns:a16="http://schemas.microsoft.com/office/drawing/2014/main" val="1510237430"/>
                    </a:ext>
                  </a:extLst>
                </a:gridCol>
              </a:tblGrid>
              <a:tr h="576064">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数据来源</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是否公开</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模态</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数量（例）</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标注情况</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zh-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鼓楼医院胰腺癌数据</a:t>
                      </a:r>
                      <a:endParaRPr lang="en-CN" sz="1600" b="1"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否</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EUS</a:t>
                      </a: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4</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bl>
          </a:graphicData>
        </a:graphic>
      </p:graphicFrame>
      <p:sp>
        <p:nvSpPr>
          <p:cNvPr id="10" name="TextBox 9">
            <a:extLst>
              <a:ext uri="{FF2B5EF4-FFF2-40B4-BE49-F238E27FC236}">
                <a16:creationId xmlns:a16="http://schemas.microsoft.com/office/drawing/2014/main" id="{23AB1627-BE16-F047-AD64-391B523B4975}"/>
              </a:ext>
            </a:extLst>
          </p:cNvPr>
          <p:cNvSpPr txBox="1"/>
          <p:nvPr/>
        </p:nvSpPr>
        <p:spPr>
          <a:xfrm>
            <a:off x="3672067" y="4020341"/>
            <a:ext cx="3060340" cy="430887"/>
          </a:xfrm>
          <a:prstGeom prst="rect">
            <a:avLst/>
          </a:prstGeom>
          <a:noFill/>
        </p:spPr>
        <p:txBody>
          <a:bodyPr wrap="square" rtlCol="0">
            <a:spAutoFit/>
          </a:bodyPr>
          <a:lstStyle/>
          <a:p>
            <a:r>
              <a:rPr lang="en-CN" sz="2200" dirty="0">
                <a:solidFill>
                  <a:srgbClr val="C00000"/>
                </a:solidFill>
              </a:rPr>
              <a:t>数据量小</a:t>
            </a:r>
            <a:r>
              <a:rPr lang="zh-CN" altLang="en-US" sz="2200" dirty="0">
                <a:solidFill>
                  <a:srgbClr val="C00000"/>
                </a:solidFill>
              </a:rPr>
              <a:t>、无标注</a:t>
            </a:r>
            <a:endParaRPr lang="en-CN" sz="2200" dirty="0">
              <a:solidFill>
                <a:srgbClr val="C00000"/>
              </a:solidFill>
            </a:endParaRPr>
          </a:p>
        </p:txBody>
      </p:sp>
    </p:spTree>
    <p:extLst>
      <p:ext uri="{BB962C8B-B14F-4D97-AF65-F5344CB8AC3E}">
        <p14:creationId xmlns:p14="http://schemas.microsoft.com/office/powerpoint/2010/main" val="4781372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标注：</a:t>
            </a:r>
            <a:r>
              <a:rPr lang="en-US" altLang="zh-CN" sz="2400" dirty="0">
                <a:solidFill>
                  <a:srgbClr val="C00000"/>
                </a:solidFill>
                <a:latin typeface="SimSun" panose="02010600030101010101" pitchFamily="2" charset="-122"/>
                <a:ea typeface="SimSun" panose="02010600030101010101" pitchFamily="2" charset="-122"/>
              </a:rPr>
              <a:t>CT</a:t>
            </a:r>
            <a:endParaRPr lang="en-CN" sz="24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8" name="TextBox 7">
            <a:extLst>
              <a:ext uri="{FF2B5EF4-FFF2-40B4-BE49-F238E27FC236}">
                <a16:creationId xmlns:a16="http://schemas.microsoft.com/office/drawing/2014/main" id="{5A7BB408-7387-FD4A-9BD4-55FF4F165241}"/>
              </a:ext>
            </a:extLst>
          </p:cNvPr>
          <p:cNvSpPr txBox="1"/>
          <p:nvPr/>
        </p:nvSpPr>
        <p:spPr>
          <a:xfrm>
            <a:off x="799989" y="2001416"/>
            <a:ext cx="8748972" cy="2923877"/>
          </a:xfrm>
          <a:prstGeom prst="rect">
            <a:avLst/>
          </a:prstGeom>
          <a:noFill/>
        </p:spPr>
        <p:txBody>
          <a:bodyPr wrap="square" rtlCol="0">
            <a:spAutoFit/>
          </a:bodyPr>
          <a:lstStyle/>
          <a:p>
            <a:pPr>
              <a:spcBef>
                <a:spcPts val="1200"/>
              </a:spcBef>
            </a:pPr>
            <a:r>
              <a:rPr lang="zh-CN" altLang="en-US" sz="2200" dirty="0">
                <a:solidFill>
                  <a:srgbClr val="C00000"/>
                </a:solidFill>
                <a:latin typeface="SimSun" panose="02010600030101010101" pitchFamily="2" charset="-122"/>
                <a:ea typeface="SimSun" panose="02010600030101010101" pitchFamily="2" charset="-122"/>
              </a:rPr>
              <a:t>半自动标注方法：</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第一步：利用得到的</a:t>
            </a:r>
            <a:r>
              <a:rPr lang="en-US" altLang="zh-CN" sz="2200" dirty="0">
                <a:solidFill>
                  <a:srgbClr val="2B476D"/>
                </a:solidFill>
                <a:latin typeface="SimSun" panose="02010600030101010101" pitchFamily="2" charset="-122"/>
                <a:ea typeface="SimSun" panose="02010600030101010101" pitchFamily="2" charset="-122"/>
              </a:rPr>
              <a:t>755</a:t>
            </a:r>
            <a:r>
              <a:rPr lang="zh-CN" altLang="en-US" sz="2200" dirty="0">
                <a:solidFill>
                  <a:srgbClr val="2B476D"/>
                </a:solidFill>
                <a:latin typeface="SimSun" panose="02010600030101010101" pitchFamily="2" charset="-122"/>
                <a:ea typeface="SimSun" panose="02010600030101010101" pitchFamily="2" charset="-122"/>
              </a:rPr>
              <a:t>例胰腺</a:t>
            </a:r>
            <a:r>
              <a:rPr lang="en-US" altLang="zh-CN" sz="2200" dirty="0">
                <a:solidFill>
                  <a:srgbClr val="2B476D"/>
                </a:solidFill>
                <a:latin typeface="SimSun" panose="02010600030101010101" pitchFamily="2" charset="-122"/>
                <a:ea typeface="SimSun" panose="02010600030101010101" pitchFamily="2" charset="-122"/>
              </a:rPr>
              <a:t>ROI</a:t>
            </a:r>
            <a:r>
              <a:rPr lang="zh-CN" altLang="en-US" sz="2200" dirty="0">
                <a:solidFill>
                  <a:srgbClr val="2B476D"/>
                </a:solidFill>
                <a:latin typeface="SimSun" panose="02010600030101010101" pitchFamily="2" charset="-122"/>
                <a:ea typeface="SimSun" panose="02010600030101010101" pitchFamily="2" charset="-122"/>
              </a:rPr>
              <a:t>数据集，请医学研究生随机标注</a:t>
            </a:r>
            <a:r>
              <a:rPr lang="en-US" altLang="zh-CN" sz="2200" dirty="0">
                <a:solidFill>
                  <a:srgbClr val="2B476D"/>
                </a:solidFill>
                <a:latin typeface="SimSun" panose="02010600030101010101" pitchFamily="2" charset="-122"/>
                <a:ea typeface="SimSun" panose="02010600030101010101" pitchFamily="2" charset="-122"/>
              </a:rPr>
              <a:t>64</a:t>
            </a:r>
            <a:r>
              <a:rPr lang="zh-CN" altLang="en-US" sz="2200" dirty="0">
                <a:solidFill>
                  <a:srgbClr val="2B476D"/>
                </a:solidFill>
                <a:latin typeface="SimSun" panose="02010600030101010101" pitchFamily="2" charset="-122"/>
                <a:ea typeface="SimSun" panose="02010600030101010101" pitchFamily="2" charset="-122"/>
              </a:rPr>
              <a:t>例胰腺肿瘤，并以此训练胰腺肿瘤粗分割的</a:t>
            </a:r>
            <a:r>
              <a:rPr lang="en-US" altLang="zh-CN" sz="2200" dirty="0" err="1">
                <a:solidFill>
                  <a:srgbClr val="2B476D"/>
                </a:solidFill>
                <a:latin typeface="SimSun" panose="02010600030101010101" pitchFamily="2" charset="-122"/>
                <a:ea typeface="SimSun" panose="02010600030101010101" pitchFamily="2" charset="-122"/>
              </a:rPr>
              <a:t>nnU</a:t>
            </a:r>
            <a:r>
              <a:rPr lang="en-US" altLang="zh-CN" sz="2200" dirty="0">
                <a:solidFill>
                  <a:srgbClr val="2B476D"/>
                </a:solidFill>
                <a:latin typeface="SimSun" panose="02010600030101010101" pitchFamily="2" charset="-122"/>
                <a:ea typeface="SimSun" panose="02010600030101010101" pitchFamily="2" charset="-122"/>
              </a:rPr>
              <a:t>-Net</a:t>
            </a:r>
            <a:r>
              <a:rPr lang="zh-CN" altLang="en-US" sz="2200" dirty="0">
                <a:solidFill>
                  <a:srgbClr val="2B476D"/>
                </a:solidFill>
                <a:latin typeface="SimSun" panose="02010600030101010101" pitchFamily="2" charset="-122"/>
                <a:ea typeface="SimSun" panose="02010600030101010101" pitchFamily="2" charset="-122"/>
              </a:rPr>
              <a:t>模型</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第二步：利用胰腺肿瘤粗分割的</a:t>
            </a:r>
            <a:r>
              <a:rPr lang="en-US" altLang="zh-CN" sz="2200" dirty="0" err="1">
                <a:solidFill>
                  <a:srgbClr val="2B476D"/>
                </a:solidFill>
                <a:latin typeface="SimSun" panose="02010600030101010101" pitchFamily="2" charset="-122"/>
                <a:ea typeface="SimSun" panose="02010600030101010101" pitchFamily="2" charset="-122"/>
              </a:rPr>
              <a:t>nnU</a:t>
            </a:r>
            <a:r>
              <a:rPr lang="en-US" altLang="zh-CN" sz="2200" dirty="0">
                <a:solidFill>
                  <a:srgbClr val="2B476D"/>
                </a:solidFill>
                <a:latin typeface="SimSun" panose="02010600030101010101" pitchFamily="2" charset="-122"/>
                <a:ea typeface="SimSun" panose="02010600030101010101" pitchFamily="2" charset="-122"/>
              </a:rPr>
              <a:t>-Net</a:t>
            </a:r>
            <a:r>
              <a:rPr lang="zh-CN" altLang="en-US" sz="2200" dirty="0">
                <a:solidFill>
                  <a:srgbClr val="2B476D"/>
                </a:solidFill>
                <a:latin typeface="SimSun" panose="02010600030101010101" pitchFamily="2" charset="-122"/>
                <a:ea typeface="SimSun" panose="02010600030101010101" pitchFamily="2" charset="-122"/>
              </a:rPr>
              <a:t>模型在剩余胰腺</a:t>
            </a:r>
            <a:r>
              <a:rPr lang="en-US" altLang="zh-CN" sz="2200" dirty="0">
                <a:solidFill>
                  <a:srgbClr val="2B476D"/>
                </a:solidFill>
                <a:latin typeface="SimSun" panose="02010600030101010101" pitchFamily="2" charset="-122"/>
                <a:ea typeface="SimSun" panose="02010600030101010101" pitchFamily="2" charset="-122"/>
              </a:rPr>
              <a:t>ROI</a:t>
            </a:r>
            <a:r>
              <a:rPr lang="zh-CN" altLang="en-US" sz="2200" dirty="0">
                <a:solidFill>
                  <a:srgbClr val="2B476D"/>
                </a:solidFill>
                <a:latin typeface="SimSun" panose="02010600030101010101" pitchFamily="2" charset="-122"/>
                <a:ea typeface="SimSun" panose="02010600030101010101" pitchFamily="2" charset="-122"/>
              </a:rPr>
              <a:t>数据集上进行推理产生胰腺肿瘤粗分割结果</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第三步：最终将粗分割结果交由影像科专家进行修正获得完整准确的胰腺肿瘤标注</a:t>
            </a:r>
            <a:endParaRPr lang="en-CN" sz="2200" dirty="0">
              <a:solidFill>
                <a:srgbClr val="C00000"/>
              </a:solidFill>
              <a:latin typeface="SimSun" panose="02010600030101010101" pitchFamily="2" charset="-122"/>
              <a:ea typeface="SimSun" panose="02010600030101010101" pitchFamily="2" charset="-122"/>
            </a:endParaRPr>
          </a:p>
        </p:txBody>
      </p:sp>
      <p:pic>
        <p:nvPicPr>
          <p:cNvPr id="9" name="图片 4">
            <a:extLst>
              <a:ext uri="{FF2B5EF4-FFF2-40B4-BE49-F238E27FC236}">
                <a16:creationId xmlns:a16="http://schemas.microsoft.com/office/drawing/2014/main" id="{82304914-2A65-3543-85C4-4AD2214830C4}"/>
              </a:ext>
            </a:extLst>
          </p:cNvPr>
          <p:cNvPicPr>
            <a:picLocks noChangeAspect="1"/>
          </p:cNvPicPr>
          <p:nvPr/>
        </p:nvPicPr>
        <p:blipFill>
          <a:blip r:embed="rId7"/>
          <a:stretch>
            <a:fillRect/>
          </a:stretch>
        </p:blipFill>
        <p:spPr>
          <a:xfrm>
            <a:off x="1025772" y="5241776"/>
            <a:ext cx="1692313" cy="1296144"/>
          </a:xfrm>
          <a:prstGeom prst="rect">
            <a:avLst/>
          </a:prstGeom>
        </p:spPr>
      </p:pic>
      <p:pic>
        <p:nvPicPr>
          <p:cNvPr id="10" name="图片 5">
            <a:extLst>
              <a:ext uri="{FF2B5EF4-FFF2-40B4-BE49-F238E27FC236}">
                <a16:creationId xmlns:a16="http://schemas.microsoft.com/office/drawing/2014/main" id="{38822B36-71CE-EA42-8156-40CC42D3C608}"/>
              </a:ext>
            </a:extLst>
          </p:cNvPr>
          <p:cNvPicPr>
            <a:picLocks noChangeAspect="1"/>
          </p:cNvPicPr>
          <p:nvPr/>
        </p:nvPicPr>
        <p:blipFill>
          <a:blip r:embed="rId8"/>
          <a:stretch>
            <a:fillRect/>
          </a:stretch>
        </p:blipFill>
        <p:spPr>
          <a:xfrm>
            <a:off x="3725948" y="5241744"/>
            <a:ext cx="1692313" cy="1296144"/>
          </a:xfrm>
          <a:prstGeom prst="rect">
            <a:avLst/>
          </a:prstGeom>
        </p:spPr>
      </p:pic>
      <p:sp>
        <p:nvSpPr>
          <p:cNvPr id="13" name="Right Arrow 12">
            <a:extLst>
              <a:ext uri="{FF2B5EF4-FFF2-40B4-BE49-F238E27FC236}">
                <a16:creationId xmlns:a16="http://schemas.microsoft.com/office/drawing/2014/main" id="{389DA89D-820E-1542-9CE5-15233CAA1612}"/>
              </a:ext>
            </a:extLst>
          </p:cNvPr>
          <p:cNvSpPr/>
          <p:nvPr/>
        </p:nvSpPr>
        <p:spPr>
          <a:xfrm>
            <a:off x="2897981" y="5673824"/>
            <a:ext cx="648072" cy="432048"/>
          </a:xfrm>
          <a:prstGeom prst="rightArrow">
            <a:avLst/>
          </a:prstGeom>
          <a:solidFill>
            <a:srgbClr val="2B4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TextBox 15">
            <a:extLst>
              <a:ext uri="{FF2B5EF4-FFF2-40B4-BE49-F238E27FC236}">
                <a16:creationId xmlns:a16="http://schemas.microsoft.com/office/drawing/2014/main" id="{8851D9A4-DD25-0C4F-8609-81F23B85A8AA}"/>
              </a:ext>
            </a:extLst>
          </p:cNvPr>
          <p:cNvSpPr txBox="1"/>
          <p:nvPr/>
        </p:nvSpPr>
        <p:spPr>
          <a:xfrm>
            <a:off x="5860070" y="5069232"/>
            <a:ext cx="3744416" cy="1446550"/>
          </a:xfrm>
          <a:prstGeom prst="rect">
            <a:avLst/>
          </a:prstGeom>
          <a:noFill/>
        </p:spPr>
        <p:txBody>
          <a:bodyPr wrap="square" rtlCol="0">
            <a:spAutoFit/>
          </a:bodyPr>
          <a:lstStyle/>
          <a:p>
            <a:pPr algn="ctr"/>
            <a:r>
              <a:rPr lang="zh-CN" altLang="en-US" sz="2200" kern="100" dirty="0">
                <a:solidFill>
                  <a:srgbClr val="C00000"/>
                </a:solidFill>
                <a:latin typeface="SimSun" panose="02010600030101010101" pitchFamily="2" charset="-122"/>
                <a:ea typeface="SimSun" panose="02010600030101010101" pitchFamily="2" charset="-122"/>
                <a:cs typeface="Times New Roman" panose="02020603050405020304" pitchFamily="18" charset="0"/>
              </a:rPr>
              <a:t>这种结合深度学习和手工修正的标注方法可以在保证标注准确性的前提下显著降低数据标注的时间和人力成本</a:t>
            </a:r>
            <a:endParaRPr lang="en-CN" sz="2200" kern="100" dirty="0">
              <a:solidFill>
                <a:srgbClr val="C00000"/>
              </a:solidFill>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2557524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5495415"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2.2</a:t>
            </a:r>
            <a:r>
              <a:rPr lang="zh-CN" altLang="en-US" sz="3200" dirty="0">
                <a:solidFill>
                  <a:schemeClr val="bg1"/>
                </a:solidFill>
                <a:latin typeface="微软雅黑" panose="020B0503020204020204" pitchFamily="34" charset="-122"/>
                <a:ea typeface="微软雅黑" panose="020B0503020204020204" pitchFamily="34" charset="-122"/>
              </a:rPr>
              <a:t> 医学影像数据平台建设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737741" y="1569368"/>
            <a:ext cx="8712968" cy="276998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医学影像数据平台依托江苏国家应用数学中心，总体目标是通过与合作单位的</a:t>
            </a:r>
            <a:r>
              <a:rPr lang="zh-CN" altLang="en-US" sz="2200" dirty="0">
                <a:solidFill>
                  <a:srgbClr val="C00000"/>
                </a:solidFill>
                <a:latin typeface="SimSun" panose="02010600030101010101" pitchFamily="2" charset="-122"/>
                <a:ea typeface="SimSun" panose="02010600030101010101" pitchFamily="2" charset="-122"/>
              </a:rPr>
              <a:t>共享共建</a:t>
            </a:r>
            <a:r>
              <a:rPr lang="zh-CN" altLang="en-US" sz="2200" dirty="0">
                <a:solidFill>
                  <a:srgbClr val="2B476D"/>
                </a:solidFill>
                <a:latin typeface="SimSun" panose="02010600030101010101" pitchFamily="2" charset="-122"/>
                <a:ea typeface="SimSun" panose="02010600030101010101" pitchFamily="2" charset="-122"/>
              </a:rPr>
              <a:t>，搭建多模态多基准医学影像数据平台，建立胰胆医学影像数据库标准</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预期功能包括数据库的基础功能、医学影像智能分析、数据标注、建立基准、算法测试、建立标准等</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通过一年的建设，</a:t>
            </a:r>
            <a:r>
              <a:rPr lang="zh-CN" altLang="en-US" sz="2200" dirty="0">
                <a:solidFill>
                  <a:srgbClr val="C00000"/>
                </a:solidFill>
                <a:latin typeface="SimSun" panose="02010600030101010101" pitchFamily="2" charset="-122"/>
                <a:ea typeface="SimSun" panose="02010600030101010101" pitchFamily="2" charset="-122"/>
              </a:rPr>
              <a:t>医学影像数据平台已出具规模</a:t>
            </a:r>
            <a:r>
              <a:rPr lang="zh-CN" altLang="en-US" sz="2200" dirty="0">
                <a:solidFill>
                  <a:srgbClr val="2B476D"/>
                </a:solidFill>
                <a:latin typeface="SimSun" panose="02010600030101010101" pitchFamily="2" charset="-122"/>
                <a:ea typeface="SimSun" panose="02010600030101010101" pitchFamily="2" charset="-122"/>
              </a:rPr>
              <a:t>，以下从数据、硬件、软件三个方面进行说明</a:t>
            </a:r>
            <a:endParaRPr lang="en-CN" sz="2200" dirty="0">
              <a:solidFill>
                <a:srgbClr val="2B476D"/>
              </a:solidFill>
              <a:latin typeface="SimSun" panose="02010600030101010101" pitchFamily="2" charset="-122"/>
              <a:ea typeface="SimSun" panose="02010600030101010101" pitchFamily="2" charset="-122"/>
            </a:endParaRPr>
          </a:p>
        </p:txBody>
      </p:sp>
      <p:pic>
        <p:nvPicPr>
          <p:cNvPr id="7" name="Picture 21" descr="南京应用数学中心">
            <a:extLst>
              <a:ext uri="{FF2B5EF4-FFF2-40B4-BE49-F238E27FC236}">
                <a16:creationId xmlns:a16="http://schemas.microsoft.com/office/drawing/2014/main" id="{6715CE57-BAF2-184B-9C19-395008E1B289}"/>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C8976E-BB11-9B49-AEDB-23FE838779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pic>
        <p:nvPicPr>
          <p:cNvPr id="6" name="Picture 5">
            <a:extLst>
              <a:ext uri="{FF2B5EF4-FFF2-40B4-BE49-F238E27FC236}">
                <a16:creationId xmlns:a16="http://schemas.microsoft.com/office/drawing/2014/main" id="{62873259-8419-744E-A2E9-94B677B3FFBA}"/>
              </a:ext>
            </a:extLst>
          </p:cNvPr>
          <p:cNvPicPr>
            <a:picLocks noChangeAspect="1"/>
          </p:cNvPicPr>
          <p:nvPr/>
        </p:nvPicPr>
        <p:blipFill>
          <a:blip r:embed="rId7"/>
          <a:stretch>
            <a:fillRect/>
          </a:stretch>
        </p:blipFill>
        <p:spPr>
          <a:xfrm>
            <a:off x="1410065" y="4627228"/>
            <a:ext cx="1841861" cy="1622660"/>
          </a:xfrm>
          <a:prstGeom prst="rect">
            <a:avLst/>
          </a:prstGeom>
        </p:spPr>
      </p:pic>
      <p:pic>
        <p:nvPicPr>
          <p:cNvPr id="9" name="Picture 8">
            <a:extLst>
              <a:ext uri="{FF2B5EF4-FFF2-40B4-BE49-F238E27FC236}">
                <a16:creationId xmlns:a16="http://schemas.microsoft.com/office/drawing/2014/main" id="{613D45E6-3E1C-EC48-B620-B2916633AB7A}"/>
              </a:ext>
            </a:extLst>
          </p:cNvPr>
          <p:cNvPicPr>
            <a:picLocks noChangeAspect="1"/>
          </p:cNvPicPr>
          <p:nvPr/>
        </p:nvPicPr>
        <p:blipFill>
          <a:blip r:embed="rId8"/>
          <a:srcRect l="8887" r="11677"/>
          <a:stretch>
            <a:fillRect/>
          </a:stretch>
        </p:blipFill>
        <p:spPr>
          <a:xfrm>
            <a:off x="4050109" y="4627228"/>
            <a:ext cx="1928139" cy="1622660"/>
          </a:xfrm>
          <a:prstGeom prst="rect">
            <a:avLst/>
          </a:prstGeom>
        </p:spPr>
      </p:pic>
      <p:pic>
        <p:nvPicPr>
          <p:cNvPr id="10" name="Picture 9">
            <a:extLst>
              <a:ext uri="{FF2B5EF4-FFF2-40B4-BE49-F238E27FC236}">
                <a16:creationId xmlns:a16="http://schemas.microsoft.com/office/drawing/2014/main" id="{B5D62F37-B2FF-0947-89DC-CC5C8B77AF16}"/>
              </a:ext>
            </a:extLst>
          </p:cNvPr>
          <p:cNvPicPr>
            <a:picLocks noChangeAspect="1"/>
          </p:cNvPicPr>
          <p:nvPr/>
        </p:nvPicPr>
        <p:blipFill>
          <a:blip r:embed="rId9"/>
          <a:stretch>
            <a:fillRect/>
          </a:stretch>
        </p:blipFill>
        <p:spPr>
          <a:xfrm>
            <a:off x="6776431" y="4627228"/>
            <a:ext cx="1622660" cy="1622660"/>
          </a:xfrm>
          <a:prstGeom prst="rect">
            <a:avLst/>
          </a:prstGeom>
        </p:spPr>
      </p:pic>
    </p:spTree>
    <p:extLst>
      <p:ext uri="{BB962C8B-B14F-4D97-AF65-F5344CB8AC3E}">
        <p14:creationId xmlns:p14="http://schemas.microsoft.com/office/powerpoint/2010/main" val="342554891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5495415"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2.2</a:t>
            </a:r>
            <a:r>
              <a:rPr lang="zh-CN" altLang="en-US" sz="3200" dirty="0">
                <a:solidFill>
                  <a:schemeClr val="bg1"/>
                </a:solidFill>
                <a:latin typeface="微软雅黑" panose="020B0503020204020204" pitchFamily="34" charset="-122"/>
                <a:ea typeface="微软雅黑" panose="020B0503020204020204" pitchFamily="34" charset="-122"/>
              </a:rPr>
              <a:t> 医学影像数据平台建设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665733" y="1929408"/>
            <a:ext cx="9001000" cy="144655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收集了来自于医院、公开数据集等多个中心、脑、胸、肺、肝、胰、胆等多个器官，</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MR</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US</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OCT</a:t>
            </a:r>
            <a:r>
              <a:rPr lang="zh-CN" altLang="en-US" sz="2200" dirty="0">
                <a:solidFill>
                  <a:srgbClr val="2B476D"/>
                </a:solidFill>
                <a:latin typeface="SimSun" panose="02010600030101010101" pitchFamily="2" charset="-122"/>
                <a:ea typeface="SimSun" panose="02010600030101010101" pitchFamily="2" charset="-122"/>
              </a:rPr>
              <a:t>、荧光、病理、类器官等多模态影像，</a:t>
            </a:r>
            <a:r>
              <a:rPr lang="en-US" altLang="zh-CN" sz="2200" dirty="0">
                <a:solidFill>
                  <a:srgbClr val="2B476D"/>
                </a:solidFill>
                <a:latin typeface="SimSun" panose="02010600030101010101" pitchFamily="2" charset="-122"/>
                <a:ea typeface="SimSun" panose="02010600030101010101" pitchFamily="2" charset="-122"/>
              </a:rPr>
              <a:t>HCC</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ICC</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IPMN</a:t>
            </a:r>
            <a:r>
              <a:rPr lang="zh-CN" altLang="en-US" sz="2200" dirty="0">
                <a:solidFill>
                  <a:srgbClr val="2B476D"/>
                </a:solidFill>
                <a:latin typeface="SimSun" panose="02010600030101010101" pitchFamily="2" charset="-122"/>
                <a:ea typeface="SimSun" panose="02010600030101010101" pitchFamily="2" charset="-122"/>
              </a:rPr>
              <a:t>、乳腺肿瘤、新冠肺炎、动脉粥样硬化等多种疾病，上千例病人的医学影像数据</a:t>
            </a:r>
            <a:endParaRPr lang="en-CN" sz="2200" dirty="0">
              <a:solidFill>
                <a:srgbClr val="2B476D"/>
              </a:solidFill>
              <a:latin typeface="SimSun" panose="02010600030101010101" pitchFamily="2" charset="-122"/>
              <a:ea typeface="SimSun" panose="02010600030101010101" pitchFamily="2" charset="-122"/>
            </a:endParaRPr>
          </a:p>
        </p:txBody>
      </p:sp>
      <p:pic>
        <p:nvPicPr>
          <p:cNvPr id="7" name="Picture 21" descr="南京应用数学中心">
            <a:extLst>
              <a:ext uri="{FF2B5EF4-FFF2-40B4-BE49-F238E27FC236}">
                <a16:creationId xmlns:a16="http://schemas.microsoft.com/office/drawing/2014/main" id="{6715CE57-BAF2-184B-9C19-395008E1B289}"/>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C8976E-BB11-9B49-AEDB-23FE838779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6" name="TextBox 5">
            <a:extLst>
              <a:ext uri="{FF2B5EF4-FFF2-40B4-BE49-F238E27FC236}">
                <a16:creationId xmlns:a16="http://schemas.microsoft.com/office/drawing/2014/main" id="{3D445865-BC6C-AD4F-94DA-4E3349C6234F}"/>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数据建设</a:t>
            </a:r>
            <a:endParaRPr lang="en-CN" sz="2400" dirty="0">
              <a:solidFill>
                <a:srgbClr val="C00000"/>
              </a:solidFill>
              <a:latin typeface="SimSun" panose="02010600030101010101" pitchFamily="2" charset="-122"/>
              <a:ea typeface="SimSun" panose="02010600030101010101" pitchFamily="2" charset="-122"/>
            </a:endParaRPr>
          </a:p>
        </p:txBody>
      </p:sp>
      <p:pic>
        <p:nvPicPr>
          <p:cNvPr id="7170" name="Picture 2">
            <a:extLst>
              <a:ext uri="{FF2B5EF4-FFF2-40B4-BE49-F238E27FC236}">
                <a16:creationId xmlns:a16="http://schemas.microsoft.com/office/drawing/2014/main" id="{FA653652-B966-B143-82BD-F01B1A50CF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266" y="3513584"/>
            <a:ext cx="1506390" cy="1496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R">
            <a:extLst>
              <a:ext uri="{FF2B5EF4-FFF2-40B4-BE49-F238E27FC236}">
                <a16:creationId xmlns:a16="http://schemas.microsoft.com/office/drawing/2014/main" id="{72649632-AD22-EE44-B8C0-5C4D2CE95939}"/>
              </a:ext>
            </a:extLst>
          </p:cNvPr>
          <p:cNvPicPr>
            <a:picLocks noChangeAspect="1"/>
          </p:cNvPicPr>
          <p:nvPr/>
        </p:nvPicPr>
        <p:blipFill>
          <a:blip r:embed="rId8"/>
          <a:stretch>
            <a:fillRect/>
          </a:stretch>
        </p:blipFill>
        <p:spPr>
          <a:xfrm>
            <a:off x="2681957" y="3513726"/>
            <a:ext cx="1506390" cy="1506390"/>
          </a:xfrm>
          <a:prstGeom prst="rect">
            <a:avLst/>
          </a:prstGeom>
        </p:spPr>
      </p:pic>
      <p:pic>
        <p:nvPicPr>
          <p:cNvPr id="16" name="Picture 15">
            <a:extLst>
              <a:ext uri="{FF2B5EF4-FFF2-40B4-BE49-F238E27FC236}">
                <a16:creationId xmlns:a16="http://schemas.microsoft.com/office/drawing/2014/main" id="{AEF82890-D6AE-A149-B824-258682B6949B}"/>
              </a:ext>
            </a:extLst>
          </p:cNvPr>
          <p:cNvPicPr>
            <a:picLocks noChangeAspect="1"/>
          </p:cNvPicPr>
          <p:nvPr/>
        </p:nvPicPr>
        <p:blipFill>
          <a:blip r:embed="rId9"/>
          <a:stretch>
            <a:fillRect/>
          </a:stretch>
        </p:blipFill>
        <p:spPr>
          <a:xfrm>
            <a:off x="4265145" y="3516227"/>
            <a:ext cx="1563225" cy="1493451"/>
          </a:xfrm>
          <a:prstGeom prst="rect">
            <a:avLst/>
          </a:prstGeom>
        </p:spPr>
      </p:pic>
      <p:pic>
        <p:nvPicPr>
          <p:cNvPr id="17" name="图片 6" descr="屏幕剪辑">
            <a:extLst>
              <a:ext uri="{FF2B5EF4-FFF2-40B4-BE49-F238E27FC236}">
                <a16:creationId xmlns:a16="http://schemas.microsoft.com/office/drawing/2014/main" id="{998859E1-A19A-8D4B-9444-CCBB25C255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8097" y="3513584"/>
            <a:ext cx="1506391" cy="1493451"/>
          </a:xfrm>
          <a:prstGeom prst="rect">
            <a:avLst/>
          </a:prstGeom>
        </p:spPr>
      </p:pic>
      <p:pic>
        <p:nvPicPr>
          <p:cNvPr id="18" name="Picture 17">
            <a:extLst>
              <a:ext uri="{FF2B5EF4-FFF2-40B4-BE49-F238E27FC236}">
                <a16:creationId xmlns:a16="http://schemas.microsoft.com/office/drawing/2014/main" id="{B0C6B3BD-09E4-AD4C-B293-19520C58770D}"/>
              </a:ext>
            </a:extLst>
          </p:cNvPr>
          <p:cNvPicPr>
            <a:picLocks noChangeAspect="1"/>
          </p:cNvPicPr>
          <p:nvPr/>
        </p:nvPicPr>
        <p:blipFill>
          <a:blip r:embed="rId11"/>
          <a:stretch>
            <a:fillRect/>
          </a:stretch>
        </p:blipFill>
        <p:spPr>
          <a:xfrm>
            <a:off x="1099266" y="5076282"/>
            <a:ext cx="1528365" cy="1533646"/>
          </a:xfrm>
          <a:prstGeom prst="rect">
            <a:avLst/>
          </a:prstGeom>
        </p:spPr>
      </p:pic>
      <p:pic>
        <p:nvPicPr>
          <p:cNvPr id="19" name="Picture 6">
            <a:extLst>
              <a:ext uri="{FF2B5EF4-FFF2-40B4-BE49-F238E27FC236}">
                <a16:creationId xmlns:a16="http://schemas.microsoft.com/office/drawing/2014/main" id="{B4D83211-1EC1-5544-A79C-413D7513212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3572" t="2309" r="31341" b="7608"/>
          <a:stretch/>
        </p:blipFill>
        <p:spPr bwMode="auto">
          <a:xfrm>
            <a:off x="2681957" y="5082500"/>
            <a:ext cx="1506390" cy="15274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6E8E4F7-07EF-7845-988A-4AE74240C531}"/>
              </a:ext>
            </a:extLst>
          </p:cNvPr>
          <p:cNvPicPr>
            <a:picLocks noChangeAspect="1"/>
          </p:cNvPicPr>
          <p:nvPr/>
        </p:nvPicPr>
        <p:blipFill rotWithShape="1">
          <a:blip r:embed="rId13"/>
          <a:srcRect l="1501"/>
          <a:stretch/>
        </p:blipFill>
        <p:spPr>
          <a:xfrm>
            <a:off x="4266705" y="5080370"/>
            <a:ext cx="1561666" cy="1529558"/>
          </a:xfrm>
          <a:prstGeom prst="rect">
            <a:avLst/>
          </a:prstGeom>
        </p:spPr>
      </p:pic>
      <p:pic>
        <p:nvPicPr>
          <p:cNvPr id="21" name="Picture 20">
            <a:extLst>
              <a:ext uri="{FF2B5EF4-FFF2-40B4-BE49-F238E27FC236}">
                <a16:creationId xmlns:a16="http://schemas.microsoft.com/office/drawing/2014/main" id="{6663EBF2-3B75-0740-B722-8BB5FAA44CFC}"/>
              </a:ext>
            </a:extLst>
          </p:cNvPr>
          <p:cNvPicPr>
            <a:picLocks noChangeAspect="1"/>
          </p:cNvPicPr>
          <p:nvPr/>
        </p:nvPicPr>
        <p:blipFill>
          <a:blip r:embed="rId14"/>
          <a:stretch>
            <a:fillRect/>
          </a:stretch>
        </p:blipFill>
        <p:spPr>
          <a:xfrm>
            <a:off x="7534215" y="3509034"/>
            <a:ext cx="1844486" cy="3100894"/>
          </a:xfrm>
          <a:prstGeom prst="rect">
            <a:avLst/>
          </a:prstGeom>
        </p:spPr>
      </p:pic>
      <p:pic>
        <p:nvPicPr>
          <p:cNvPr id="22" name="Picture 6">
            <a:extLst>
              <a:ext uri="{FF2B5EF4-FFF2-40B4-BE49-F238E27FC236}">
                <a16:creationId xmlns:a16="http://schemas.microsoft.com/office/drawing/2014/main" id="{EA1D0998-BDA5-AB40-BF09-3293EEC117B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00" t="2039" r="53455" b="56274"/>
          <a:stretch/>
        </p:blipFill>
        <p:spPr bwMode="auto">
          <a:xfrm>
            <a:off x="5928097" y="5076282"/>
            <a:ext cx="1506391" cy="152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46844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5495415"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2.2</a:t>
            </a:r>
            <a:r>
              <a:rPr lang="zh-CN" altLang="en-US" sz="3200" dirty="0">
                <a:solidFill>
                  <a:schemeClr val="bg1"/>
                </a:solidFill>
                <a:latin typeface="微软雅黑" panose="020B0503020204020204" pitchFamily="34" charset="-122"/>
                <a:ea typeface="微软雅黑" panose="020B0503020204020204" pitchFamily="34" charset="-122"/>
              </a:rPr>
              <a:t> 医学影像数据平台建设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737741" y="1929408"/>
            <a:ext cx="8496944" cy="2400657"/>
          </a:xfrm>
          <a:prstGeom prst="rect">
            <a:avLst/>
          </a:prstGeom>
          <a:noFill/>
        </p:spPr>
        <p:txBody>
          <a:bodyPr wrap="square" rtlCol="0">
            <a:spAutoFit/>
          </a:bodyPr>
          <a:lstStyle/>
          <a:p>
            <a:pPr>
              <a:spcBef>
                <a:spcPts val="1200"/>
              </a:spcBef>
            </a:pPr>
            <a:r>
              <a:rPr lang="zh-CN" altLang="en-US" sz="2200" dirty="0">
                <a:solidFill>
                  <a:srgbClr val="C00000"/>
                </a:solidFill>
                <a:latin typeface="SimSun" panose="02010600030101010101" pitchFamily="2" charset="-122"/>
                <a:ea typeface="SimSun" panose="02010600030101010101" pitchFamily="2" charset="-122"/>
              </a:rPr>
              <a:t>包括存储设备和计算设备：</a:t>
            </a: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依托南京大学数学系建立了医学图像大数据处理工作站</a:t>
            </a: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花费近</a:t>
            </a:r>
            <a:r>
              <a:rPr lang="en-US" altLang="zh-CN" sz="2200" dirty="0">
                <a:solidFill>
                  <a:srgbClr val="2B476D"/>
                </a:solidFill>
                <a:latin typeface="SimSun" panose="02010600030101010101" pitchFamily="2" charset="-122"/>
                <a:ea typeface="SimSun" panose="02010600030101010101" pitchFamily="2" charset="-122"/>
              </a:rPr>
              <a:t>200</a:t>
            </a:r>
            <a:r>
              <a:rPr lang="zh-CN" altLang="en-US" sz="2200" dirty="0">
                <a:solidFill>
                  <a:srgbClr val="2B476D"/>
                </a:solidFill>
                <a:latin typeface="SimSun" panose="02010600030101010101" pitchFamily="2" charset="-122"/>
                <a:ea typeface="SimSun" panose="02010600030101010101" pitchFamily="2" charset="-122"/>
              </a:rPr>
              <a:t>万元购置了拥有</a:t>
            </a:r>
            <a:r>
              <a:rPr lang="en-US" altLang="zh-CN" sz="2200" dirty="0">
                <a:solidFill>
                  <a:srgbClr val="2B476D"/>
                </a:solidFill>
                <a:latin typeface="SimSun" panose="02010600030101010101" pitchFamily="2" charset="-122"/>
                <a:ea typeface="SimSun" panose="02010600030101010101" pitchFamily="2" charset="-122"/>
              </a:rPr>
              <a:t>20</a:t>
            </a:r>
            <a:r>
              <a:rPr lang="zh-CN" altLang="en-US" sz="2200" dirty="0">
                <a:solidFill>
                  <a:srgbClr val="2B476D"/>
                </a:solidFill>
                <a:latin typeface="SimSun" panose="02010600030101010101" pitchFamily="2" charset="-122"/>
                <a:ea typeface="SimSun" panose="02010600030101010101" pitchFamily="2" charset="-122"/>
              </a:rPr>
              <a:t>块英伟达</a:t>
            </a:r>
            <a:r>
              <a:rPr lang="en-US" altLang="zh-CN" sz="2200" dirty="0">
                <a:solidFill>
                  <a:srgbClr val="2B476D"/>
                </a:solidFill>
                <a:latin typeface="SimSun" panose="02010600030101010101" pitchFamily="2" charset="-122"/>
                <a:ea typeface="SimSun" panose="02010600030101010101" pitchFamily="2" charset="-122"/>
              </a:rPr>
              <a:t>A100</a:t>
            </a:r>
            <a:r>
              <a:rPr lang="zh-CN" altLang="en-US" sz="2200" dirty="0">
                <a:solidFill>
                  <a:srgbClr val="2B476D"/>
                </a:solidFill>
                <a:latin typeface="SimSun" panose="02010600030101010101" pitchFamily="2" charset="-122"/>
                <a:ea typeface="SimSun" panose="02010600030101010101" pitchFamily="2" charset="-122"/>
              </a:rPr>
              <a:t>计算卡的计算集群</a:t>
            </a: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花费近</a:t>
            </a:r>
            <a:r>
              <a:rPr lang="en-US" altLang="zh-CN" sz="2200" dirty="0">
                <a:solidFill>
                  <a:srgbClr val="2B476D"/>
                </a:solidFill>
                <a:latin typeface="SimSun" panose="02010600030101010101" pitchFamily="2" charset="-122"/>
                <a:ea typeface="SimSun" panose="02010600030101010101" pitchFamily="2" charset="-122"/>
              </a:rPr>
              <a:t>50</a:t>
            </a:r>
            <a:r>
              <a:rPr lang="zh-CN" altLang="en-US" sz="2200" dirty="0">
                <a:solidFill>
                  <a:srgbClr val="2B476D"/>
                </a:solidFill>
                <a:latin typeface="SimSun" panose="02010600030101010101" pitchFamily="2" charset="-122"/>
                <a:ea typeface="SimSun" panose="02010600030101010101" pitchFamily="2" charset="-122"/>
              </a:rPr>
              <a:t>万元购置了大约</a:t>
            </a:r>
            <a:r>
              <a:rPr lang="en-US" altLang="zh-CN" sz="2200" dirty="0">
                <a:solidFill>
                  <a:srgbClr val="2B476D"/>
                </a:solidFill>
                <a:latin typeface="SimSun" panose="02010600030101010101" pitchFamily="2" charset="-122"/>
                <a:ea typeface="SimSun" panose="02010600030101010101" pitchFamily="2" charset="-122"/>
              </a:rPr>
              <a:t>2PB</a:t>
            </a:r>
            <a:r>
              <a:rPr lang="zh-CN" altLang="en-US" sz="2200" dirty="0">
                <a:solidFill>
                  <a:srgbClr val="2B476D"/>
                </a:solidFill>
                <a:latin typeface="SimSun" panose="02010600030101010101" pitchFamily="2" charset="-122"/>
                <a:ea typeface="SimSun" panose="02010600030101010101" pitchFamily="2" charset="-122"/>
              </a:rPr>
              <a:t>高性能内存的存储工作站</a:t>
            </a: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计算与存储服务器都将在近期配置到位</a:t>
            </a:r>
          </a:p>
        </p:txBody>
      </p:sp>
      <p:pic>
        <p:nvPicPr>
          <p:cNvPr id="7" name="Picture 21" descr="南京应用数学中心">
            <a:extLst>
              <a:ext uri="{FF2B5EF4-FFF2-40B4-BE49-F238E27FC236}">
                <a16:creationId xmlns:a16="http://schemas.microsoft.com/office/drawing/2014/main" id="{6715CE57-BAF2-184B-9C19-395008E1B289}"/>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C8976E-BB11-9B49-AEDB-23FE838779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6" name="TextBox 5">
            <a:extLst>
              <a:ext uri="{FF2B5EF4-FFF2-40B4-BE49-F238E27FC236}">
                <a16:creationId xmlns:a16="http://schemas.microsoft.com/office/drawing/2014/main" id="{3D445865-BC6C-AD4F-94DA-4E3349C6234F}"/>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硬件建设</a:t>
            </a:r>
            <a:endParaRPr lang="en-CN" sz="2400" dirty="0">
              <a:solidFill>
                <a:srgbClr val="C00000"/>
              </a:solidFill>
              <a:latin typeface="SimSun" panose="02010600030101010101" pitchFamily="2" charset="-122"/>
              <a:ea typeface="SimSun" panose="02010600030101010101" pitchFamily="2" charset="-122"/>
            </a:endParaRPr>
          </a:p>
        </p:txBody>
      </p:sp>
      <p:pic>
        <p:nvPicPr>
          <p:cNvPr id="9" name="Picture 8">
            <a:extLst>
              <a:ext uri="{FF2B5EF4-FFF2-40B4-BE49-F238E27FC236}">
                <a16:creationId xmlns:a16="http://schemas.microsoft.com/office/drawing/2014/main" id="{6DF18698-49A7-594A-B836-7D1A3E130877}"/>
              </a:ext>
            </a:extLst>
          </p:cNvPr>
          <p:cNvPicPr>
            <a:picLocks noChangeAspect="1"/>
          </p:cNvPicPr>
          <p:nvPr/>
        </p:nvPicPr>
        <p:blipFill rotWithShape="1">
          <a:blip r:embed="rId7"/>
          <a:srcRect l="12960" t="16765" r="14286" b="8555"/>
          <a:stretch/>
        </p:blipFill>
        <p:spPr>
          <a:xfrm>
            <a:off x="881757" y="4881736"/>
            <a:ext cx="2425433" cy="1493785"/>
          </a:xfrm>
          <a:prstGeom prst="rect">
            <a:avLst/>
          </a:prstGeom>
        </p:spPr>
      </p:pic>
      <p:pic>
        <p:nvPicPr>
          <p:cNvPr id="11" name="Picture 2">
            <a:extLst>
              <a:ext uri="{FF2B5EF4-FFF2-40B4-BE49-F238E27FC236}">
                <a16:creationId xmlns:a16="http://schemas.microsoft.com/office/drawing/2014/main" id="{FE6A2906-8C3A-8F43-A0DD-66A349A34F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0109" y="4851992"/>
            <a:ext cx="2152633" cy="15235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7E18149-806C-4E44-91C3-371BB87D7622}"/>
              </a:ext>
            </a:extLst>
          </p:cNvPr>
          <p:cNvPicPr>
            <a:picLocks noChangeAspect="1"/>
          </p:cNvPicPr>
          <p:nvPr/>
        </p:nvPicPr>
        <p:blipFill>
          <a:blip r:embed="rId9"/>
          <a:srcRect b="17663"/>
          <a:stretch>
            <a:fillRect/>
          </a:stretch>
        </p:blipFill>
        <p:spPr>
          <a:xfrm>
            <a:off x="6762394" y="4851992"/>
            <a:ext cx="2472291" cy="1523529"/>
          </a:xfrm>
          <a:prstGeom prst="rect">
            <a:avLst/>
          </a:prstGeom>
        </p:spPr>
      </p:pic>
    </p:spTree>
    <p:extLst>
      <p:ext uri="{BB962C8B-B14F-4D97-AF65-F5344CB8AC3E}">
        <p14:creationId xmlns:p14="http://schemas.microsoft.com/office/powerpoint/2010/main" val="402352968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5495415"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2.2</a:t>
            </a:r>
            <a:r>
              <a:rPr lang="zh-CN" altLang="en-US" sz="3200" dirty="0">
                <a:solidFill>
                  <a:schemeClr val="bg1"/>
                </a:solidFill>
                <a:latin typeface="微软雅黑" panose="020B0503020204020204" pitchFamily="34" charset="-122"/>
                <a:ea typeface="微软雅黑" panose="020B0503020204020204" pitchFamily="34" charset="-122"/>
              </a:rPr>
              <a:t> 医学影像数据平台建设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737741" y="2001416"/>
            <a:ext cx="8856984"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调研了国内开发医学数据平台相关产品的公司，并进行了对接、讨论与交流，了解了它们的产品</a:t>
            </a: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开发了一些面向科研的功能，如图像跨模态检索、算法测试、数据标注、建立基准等，并将平台部署在本地硬件上</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建立了腹部多器官自动分割全监督、半监督、弱监督和持续学习</a:t>
            </a:r>
            <a:r>
              <a:rPr lang="zh-CN" altLang="en-US" sz="2200" dirty="0">
                <a:solidFill>
                  <a:srgbClr val="C00000"/>
                </a:solidFill>
                <a:latin typeface="SimSun" panose="02010600030101010101" pitchFamily="2" charset="-122"/>
                <a:ea typeface="SimSun" panose="02010600030101010101" pitchFamily="2" charset="-122"/>
              </a:rPr>
              <a:t>四个基准</a:t>
            </a:r>
          </a:p>
        </p:txBody>
      </p:sp>
      <p:pic>
        <p:nvPicPr>
          <p:cNvPr id="7" name="Picture 21" descr="南京应用数学中心">
            <a:extLst>
              <a:ext uri="{FF2B5EF4-FFF2-40B4-BE49-F238E27FC236}">
                <a16:creationId xmlns:a16="http://schemas.microsoft.com/office/drawing/2014/main" id="{6715CE57-BAF2-184B-9C19-395008E1B289}"/>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C8976E-BB11-9B49-AEDB-23FE838779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6" name="TextBox 5">
            <a:extLst>
              <a:ext uri="{FF2B5EF4-FFF2-40B4-BE49-F238E27FC236}">
                <a16:creationId xmlns:a16="http://schemas.microsoft.com/office/drawing/2014/main" id="{3D445865-BC6C-AD4F-94DA-4E3349C6234F}"/>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软件建设</a:t>
            </a:r>
            <a:endParaRPr lang="en-CN" sz="2400" dirty="0">
              <a:solidFill>
                <a:srgbClr val="C00000"/>
              </a:solidFill>
              <a:latin typeface="SimSun" panose="02010600030101010101" pitchFamily="2" charset="-122"/>
              <a:ea typeface="SimSun" panose="02010600030101010101" pitchFamily="2" charset="-122"/>
            </a:endParaRPr>
          </a:p>
        </p:txBody>
      </p:sp>
      <p:pic>
        <p:nvPicPr>
          <p:cNvPr id="9" name="图片 8">
            <a:extLst>
              <a:ext uri="{FF2B5EF4-FFF2-40B4-BE49-F238E27FC236}">
                <a16:creationId xmlns:a16="http://schemas.microsoft.com/office/drawing/2014/main" id="{64D67548-E7FD-2F40-B51D-FD921EEB3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581" y="4570857"/>
            <a:ext cx="7795311" cy="2066227"/>
          </a:xfrm>
          <a:prstGeom prst="rect">
            <a:avLst/>
          </a:prstGeom>
        </p:spPr>
      </p:pic>
    </p:spTree>
    <p:extLst>
      <p:ext uri="{BB962C8B-B14F-4D97-AF65-F5344CB8AC3E}">
        <p14:creationId xmlns:p14="http://schemas.microsoft.com/office/powerpoint/2010/main" val="427058110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59B77794-2E05-8149-9DE9-294402D35ADB}"/>
              </a:ext>
            </a:extLst>
          </p:cNvPr>
          <p:cNvSpPr>
            <a:spLocks noChangeArrowheads="1"/>
          </p:cNvSpPr>
          <p:nvPr/>
        </p:nvSpPr>
        <p:spPr bwMode="auto">
          <a:xfrm>
            <a:off x="1098028" y="2044279"/>
            <a:ext cx="8640713" cy="3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lvl1pPr marL="342900" indent="-342900" defTabSz="1012825">
              <a:defRPr sz="2000" b="1">
                <a:solidFill>
                  <a:schemeClr val="tx1"/>
                </a:solidFill>
                <a:latin typeface="Times New Roman" panose="02020603050405020304" pitchFamily="18" charset="0"/>
                <a:ea typeface="宋体" panose="02010600030101010101" pitchFamily="2" charset="-122"/>
              </a:defRPr>
            </a:lvl1pPr>
            <a:lvl2pPr marL="8890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一、课题简介</a:t>
            </a: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二、胰胆多模态多基准医学影像数据库建设</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三、低剂量</a:t>
            </a:r>
            <a:r>
              <a:rPr lang="en-US" altLang="zh-CN" sz="3200" dirty="0">
                <a:solidFill>
                  <a:srgbClr val="003366"/>
                </a:solidFill>
                <a:latin typeface="微软雅黑" panose="020B0503020204020204" pitchFamily="34" charset="-122"/>
                <a:ea typeface="微软雅黑" panose="020B0503020204020204" pitchFamily="34" charset="-122"/>
              </a:rPr>
              <a:t>CT/PET</a:t>
            </a:r>
            <a:r>
              <a:rPr lang="zh-CN" altLang="en-US" sz="3200" dirty="0">
                <a:solidFill>
                  <a:srgbClr val="003366"/>
                </a:solidFill>
                <a:latin typeface="微软雅黑" panose="020B0503020204020204" pitchFamily="34" charset="-122"/>
                <a:ea typeface="微软雅黑" panose="020B0503020204020204" pitchFamily="34" charset="-122"/>
              </a:rPr>
              <a:t>高精度重建模型和算法</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四、术中荧光导航图像精准分析</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五、存在的问题及下一步工作</a:t>
            </a:r>
            <a:endParaRPr lang="en-US" altLang="zh-CN" sz="3200" dirty="0">
              <a:solidFill>
                <a:srgbClr val="003366"/>
              </a:solidFill>
              <a:latin typeface="微软雅黑" panose="020B0503020204020204" pitchFamily="34" charset="-122"/>
              <a:ea typeface="微软雅黑" panose="020B0503020204020204" pitchFamily="34" charset="-122"/>
            </a:endParaRPr>
          </a:p>
        </p:txBody>
      </p:sp>
      <p:sp>
        <p:nvSpPr>
          <p:cNvPr id="6147" name="Text Box 4">
            <a:extLst>
              <a:ext uri="{FF2B5EF4-FFF2-40B4-BE49-F238E27FC236}">
                <a16:creationId xmlns:a16="http://schemas.microsoft.com/office/drawing/2014/main" id="{8F4F8F0E-961F-A641-B302-9974B2379BEC}"/>
              </a:ext>
            </a:extLst>
          </p:cNvPr>
          <p:cNvSpPr txBox="1">
            <a:spLocks noChangeArrowheads="1"/>
          </p:cNvSpPr>
          <p:nvPr/>
        </p:nvSpPr>
        <p:spPr bwMode="auto">
          <a:xfrm>
            <a:off x="157163" y="129208"/>
            <a:ext cx="1008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4000">
                <a:solidFill>
                  <a:srgbClr val="FFFFFF"/>
                </a:solidFill>
                <a:latin typeface="微软雅黑" panose="020B0503020204020204" pitchFamily="34" charset="-122"/>
                <a:ea typeface="微软雅黑" panose="020B0503020204020204" pitchFamily="34" charset="-122"/>
              </a:rPr>
              <a:t>内容提要</a:t>
            </a:r>
          </a:p>
        </p:txBody>
      </p:sp>
      <p:sp>
        <p:nvSpPr>
          <p:cNvPr id="2" name="矩形 1">
            <a:extLst>
              <a:ext uri="{FF2B5EF4-FFF2-40B4-BE49-F238E27FC236}">
                <a16:creationId xmlns:a16="http://schemas.microsoft.com/office/drawing/2014/main" id="{1E7E5913-AF6F-43D6-B256-8253552D3D5E}"/>
              </a:ext>
            </a:extLst>
          </p:cNvPr>
          <p:cNvSpPr/>
          <p:nvPr/>
        </p:nvSpPr>
        <p:spPr>
          <a:xfrm>
            <a:off x="1026022" y="3297560"/>
            <a:ext cx="8208912" cy="708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Picture 21" descr="南京应用数学中心">
            <a:extLst>
              <a:ext uri="{FF2B5EF4-FFF2-40B4-BE49-F238E27FC236}">
                <a16:creationId xmlns:a16="http://schemas.microsoft.com/office/drawing/2014/main" id="{911C4295-96AC-4C44-99C1-D51A0140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44" y="647013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2F109E-A130-E84F-9F03-E9BE8B05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81" y="6470137"/>
            <a:ext cx="1119544" cy="35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54884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4866917"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3.1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CT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593725" y="1443930"/>
            <a:ext cx="8928992" cy="276998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成像是胰胆恶性肿瘤临床诊断中最常用的成像方式，而低剂量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在肿瘤筛查中具有重要的实际临床意义</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胰胆恶性肿瘤在</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图像中呈现出目标弱小、边界模糊的特点，并且低剂量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图像信噪比低且噪声复杂，这些</a:t>
            </a:r>
            <a:r>
              <a:rPr lang="zh-CN" altLang="en-CN" sz="2200" dirty="0">
                <a:solidFill>
                  <a:srgbClr val="2B476D"/>
                </a:solidFill>
                <a:latin typeface="SimSun" panose="02010600030101010101" pitchFamily="2" charset="-122"/>
                <a:ea typeface="SimSun" panose="02010600030101010101" pitchFamily="2" charset="-122"/>
              </a:rPr>
              <a:t>均给</a:t>
            </a:r>
            <a:r>
              <a:rPr lang="zh-CN" altLang="en-US" sz="2200" dirty="0">
                <a:solidFill>
                  <a:srgbClr val="2B476D"/>
                </a:solidFill>
                <a:latin typeface="SimSun" panose="02010600030101010101" pitchFamily="2" charset="-122"/>
                <a:ea typeface="SimSun" panose="02010600030101010101" pitchFamily="2" charset="-122"/>
              </a:rPr>
              <a:t>胰腺癌的识别和早期诊断带来困难</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本课题的研究内容之一是</a:t>
            </a:r>
            <a:r>
              <a:rPr lang="zh-CN" altLang="en-US" sz="2200" dirty="0">
                <a:solidFill>
                  <a:srgbClr val="C00000"/>
                </a:solidFill>
                <a:latin typeface="SimSun" panose="02010600030101010101" pitchFamily="2" charset="-122"/>
                <a:ea typeface="SimSun" panose="02010600030101010101" pitchFamily="2" charset="-122"/>
              </a:rPr>
              <a:t>低剂量</a:t>
            </a:r>
            <a:r>
              <a:rPr lang="en-US" altLang="zh-CN" sz="2200" dirty="0">
                <a:solidFill>
                  <a:srgbClr val="C00000"/>
                </a:solidFill>
                <a:latin typeface="SimSun" panose="02010600030101010101" pitchFamily="2" charset="-122"/>
                <a:ea typeface="SimSun" panose="02010600030101010101" pitchFamily="2" charset="-122"/>
              </a:rPr>
              <a:t>CT</a:t>
            </a:r>
            <a:r>
              <a:rPr lang="zh-CN" altLang="en-US" sz="2200" dirty="0">
                <a:solidFill>
                  <a:srgbClr val="C00000"/>
                </a:solidFill>
                <a:latin typeface="SimSun" panose="02010600030101010101" pitchFamily="2" charset="-122"/>
                <a:ea typeface="SimSun" panose="02010600030101010101" pitchFamily="2" charset="-122"/>
              </a:rPr>
              <a:t>图像的高精度重建，并提高低剂量</a:t>
            </a:r>
            <a:r>
              <a:rPr lang="en-US" altLang="zh-CN" sz="2200" dirty="0">
                <a:solidFill>
                  <a:srgbClr val="C00000"/>
                </a:solidFill>
                <a:latin typeface="SimSun" panose="02010600030101010101" pitchFamily="2" charset="-122"/>
                <a:ea typeface="SimSun" panose="02010600030101010101" pitchFamily="2" charset="-122"/>
              </a:rPr>
              <a:t>CT</a:t>
            </a:r>
            <a:r>
              <a:rPr lang="zh-CN" altLang="en-US" sz="2200" dirty="0">
                <a:solidFill>
                  <a:srgbClr val="C00000"/>
                </a:solidFill>
                <a:latin typeface="SimSun" panose="02010600030101010101" pitchFamily="2" charset="-122"/>
                <a:ea typeface="SimSun" panose="02010600030101010101" pitchFamily="2" charset="-122"/>
              </a:rPr>
              <a:t>图像中胰腺癌的识别和早期诊断的准确性</a:t>
            </a:r>
            <a:endParaRPr lang="en-US" altLang="zh-CN" sz="2200" dirty="0">
              <a:solidFill>
                <a:srgbClr val="C00000"/>
              </a:solidFill>
              <a:latin typeface="SimSun" panose="02010600030101010101" pitchFamily="2" charset="-122"/>
              <a:ea typeface="SimSun" panose="02010600030101010101" pitchFamily="2"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pic>
        <p:nvPicPr>
          <p:cNvPr id="8" name="Picture 7">
            <a:extLst>
              <a:ext uri="{FF2B5EF4-FFF2-40B4-BE49-F238E27FC236}">
                <a16:creationId xmlns:a16="http://schemas.microsoft.com/office/drawing/2014/main" id="{B9DD101F-3E03-954F-98D0-87BED4EC57B1}"/>
              </a:ext>
            </a:extLst>
          </p:cNvPr>
          <p:cNvPicPr/>
          <p:nvPr/>
        </p:nvPicPr>
        <p:blipFill rotWithShape="1">
          <a:blip r:embed="rId7"/>
          <a:srcRect l="1728" t="13494" r="69495" b="5405"/>
          <a:stretch/>
        </p:blipFill>
        <p:spPr bwMode="auto">
          <a:xfrm>
            <a:off x="1673845" y="4311615"/>
            <a:ext cx="2376264" cy="242211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4746452-CDA2-8343-A02F-764E6D8EA6C0}"/>
              </a:ext>
            </a:extLst>
          </p:cNvPr>
          <p:cNvPicPr/>
          <p:nvPr/>
        </p:nvPicPr>
        <p:blipFill rotWithShape="1">
          <a:blip r:embed="rId7"/>
          <a:srcRect l="70741" t="13864" r="901" b="5594"/>
          <a:stretch/>
        </p:blipFill>
        <p:spPr bwMode="auto">
          <a:xfrm>
            <a:off x="6102339" y="4305672"/>
            <a:ext cx="2376264" cy="2422112"/>
          </a:xfrm>
          <a:prstGeom prst="rect">
            <a:avLst/>
          </a:prstGeom>
          <a:ln>
            <a:noFill/>
          </a:ln>
          <a:extLst>
            <a:ext uri="{53640926-AAD7-44D8-BBD7-CCE9431645EC}">
              <a14:shadowObscured xmlns:a14="http://schemas.microsoft.com/office/drawing/2010/main"/>
            </a:ext>
          </a:extLst>
        </p:spPr>
      </p:pic>
      <p:sp>
        <p:nvSpPr>
          <p:cNvPr id="5" name="Right Arrow 4">
            <a:extLst>
              <a:ext uri="{FF2B5EF4-FFF2-40B4-BE49-F238E27FC236}">
                <a16:creationId xmlns:a16="http://schemas.microsoft.com/office/drawing/2014/main" id="{25E2134C-922D-7045-BBA4-9B35D8B82D5C}"/>
              </a:ext>
            </a:extLst>
          </p:cNvPr>
          <p:cNvSpPr/>
          <p:nvPr/>
        </p:nvSpPr>
        <p:spPr>
          <a:xfrm>
            <a:off x="4482157" y="5241776"/>
            <a:ext cx="1224136" cy="504056"/>
          </a:xfrm>
          <a:prstGeom prst="rightArrow">
            <a:avLst/>
          </a:prstGeom>
          <a:solidFill>
            <a:srgbClr val="2B4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313386545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4866917"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3.1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CT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665733" y="1952055"/>
            <a:ext cx="8928992" cy="76944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zh-CN" altLang="en-CN" sz="2200" dirty="0">
                <a:solidFill>
                  <a:srgbClr val="2B476D"/>
                </a:solidFill>
                <a:latin typeface="SimSun" panose="02010600030101010101" pitchFamily="2" charset="-122"/>
                <a:ea typeface="SimSun" panose="02010600030101010101" pitchFamily="2" charset="-122"/>
              </a:rPr>
              <a:t>基于</a:t>
            </a:r>
            <a:r>
              <a:rPr lang="zh-CN" altLang="en-US" sz="2200" dirty="0">
                <a:solidFill>
                  <a:srgbClr val="2B476D"/>
                </a:solidFill>
                <a:latin typeface="SimSun" panose="02010600030101010101" pitchFamily="2" charset="-122"/>
                <a:ea typeface="SimSun" panose="02010600030101010101" pitchFamily="2" charset="-122"/>
              </a:rPr>
              <a:t>已建立的多模态医学影像数据库，初步提出利用端对端深度神经网络模型</a:t>
            </a:r>
            <a:r>
              <a:rPr lang="en-US" altLang="zh-CN" sz="2200" dirty="0">
                <a:solidFill>
                  <a:srgbClr val="2B476D"/>
                </a:solidFill>
                <a:latin typeface="SimSun" panose="02010600030101010101" pitchFamily="2" charset="-122"/>
                <a:ea typeface="SimSun" panose="02010600030101010101" pitchFamily="2" charset="-122"/>
              </a:rPr>
              <a:t>RED-CNN</a:t>
            </a:r>
            <a:r>
              <a:rPr lang="zh-CN" altLang="en-US" sz="2200" dirty="0">
                <a:solidFill>
                  <a:srgbClr val="2B476D"/>
                </a:solidFill>
                <a:latin typeface="SimSun" panose="02010600030101010101" pitchFamily="2" charset="-122"/>
                <a:ea typeface="SimSun" panose="02010600030101010101" pitchFamily="2" charset="-122"/>
              </a:rPr>
              <a:t>进行低剂量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图像重建</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pic>
        <p:nvPicPr>
          <p:cNvPr id="8" name="Picture 7">
            <a:extLst>
              <a:ext uri="{FF2B5EF4-FFF2-40B4-BE49-F238E27FC236}">
                <a16:creationId xmlns:a16="http://schemas.microsoft.com/office/drawing/2014/main" id="{F18F5305-4DC5-FF40-8177-AE32943D60B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461527" y="2937520"/>
            <a:ext cx="7296105" cy="3168352"/>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提出模型</a:t>
            </a:r>
            <a:endParaRPr lang="en-CN" sz="2400" dirty="0">
              <a:solidFill>
                <a:srgbClr val="C00000"/>
              </a:solidFill>
              <a:latin typeface="SimSun" panose="02010600030101010101" pitchFamily="2" charset="-122"/>
              <a:ea typeface="SimSun" panose="02010600030101010101" pitchFamily="2" charset="-122"/>
            </a:endParaRPr>
          </a:p>
        </p:txBody>
      </p:sp>
      <p:sp>
        <p:nvSpPr>
          <p:cNvPr id="10" name="TextBox 9">
            <a:extLst>
              <a:ext uri="{FF2B5EF4-FFF2-40B4-BE49-F238E27FC236}">
                <a16:creationId xmlns:a16="http://schemas.microsoft.com/office/drawing/2014/main" id="{1AB5C0AA-5964-ED45-AC0C-63D1C6374CE3}"/>
              </a:ext>
            </a:extLst>
          </p:cNvPr>
          <p:cNvSpPr txBox="1"/>
          <p:nvPr/>
        </p:nvSpPr>
        <p:spPr>
          <a:xfrm>
            <a:off x="3325207" y="6152619"/>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RED-CNN神经网络模型</a:t>
            </a:r>
          </a:p>
        </p:txBody>
      </p:sp>
    </p:spTree>
    <p:extLst>
      <p:ext uri="{BB962C8B-B14F-4D97-AF65-F5344CB8AC3E}">
        <p14:creationId xmlns:p14="http://schemas.microsoft.com/office/powerpoint/2010/main" val="36961908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59B77794-2E05-8149-9DE9-294402D35ADB}"/>
              </a:ext>
            </a:extLst>
          </p:cNvPr>
          <p:cNvSpPr>
            <a:spLocks noChangeArrowheads="1"/>
          </p:cNvSpPr>
          <p:nvPr/>
        </p:nvSpPr>
        <p:spPr bwMode="auto">
          <a:xfrm>
            <a:off x="1098028" y="2044279"/>
            <a:ext cx="8640713" cy="3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lvl1pPr marL="342900" indent="-342900" defTabSz="1012825">
              <a:defRPr sz="2000" b="1">
                <a:solidFill>
                  <a:schemeClr val="tx1"/>
                </a:solidFill>
                <a:latin typeface="Times New Roman" panose="02020603050405020304" pitchFamily="18" charset="0"/>
                <a:ea typeface="宋体" panose="02010600030101010101" pitchFamily="2" charset="-122"/>
              </a:defRPr>
            </a:lvl1pPr>
            <a:lvl2pPr marL="8890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一、课题简介</a:t>
            </a: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二、胰胆多模态多基准医学影像数据库建设</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三、低剂量</a:t>
            </a:r>
            <a:r>
              <a:rPr lang="en-US" altLang="zh-CN" sz="3200" dirty="0">
                <a:solidFill>
                  <a:srgbClr val="003366"/>
                </a:solidFill>
                <a:latin typeface="微软雅黑" panose="020B0503020204020204" pitchFamily="34" charset="-122"/>
                <a:ea typeface="微软雅黑" panose="020B0503020204020204" pitchFamily="34" charset="-122"/>
              </a:rPr>
              <a:t>CT/PET</a:t>
            </a:r>
            <a:r>
              <a:rPr lang="zh-CN" altLang="en-US" sz="3200" dirty="0">
                <a:solidFill>
                  <a:srgbClr val="003366"/>
                </a:solidFill>
                <a:latin typeface="微软雅黑" panose="020B0503020204020204" pitchFamily="34" charset="-122"/>
                <a:ea typeface="微软雅黑" panose="020B0503020204020204" pitchFamily="34" charset="-122"/>
              </a:rPr>
              <a:t>高精度重建模型和算法</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四、术中荧光导航图像精准分析</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五、存在的问题及下一步工作</a:t>
            </a:r>
            <a:endParaRPr lang="en-US" altLang="zh-CN" sz="3200" dirty="0">
              <a:solidFill>
                <a:srgbClr val="003366"/>
              </a:solidFill>
              <a:latin typeface="微软雅黑" panose="020B0503020204020204" pitchFamily="34" charset="-122"/>
              <a:ea typeface="微软雅黑" panose="020B0503020204020204" pitchFamily="34" charset="-122"/>
            </a:endParaRPr>
          </a:p>
        </p:txBody>
      </p:sp>
      <p:sp>
        <p:nvSpPr>
          <p:cNvPr id="6147" name="Text Box 4">
            <a:extLst>
              <a:ext uri="{FF2B5EF4-FFF2-40B4-BE49-F238E27FC236}">
                <a16:creationId xmlns:a16="http://schemas.microsoft.com/office/drawing/2014/main" id="{8F4F8F0E-961F-A641-B302-9974B2379BEC}"/>
              </a:ext>
            </a:extLst>
          </p:cNvPr>
          <p:cNvSpPr txBox="1">
            <a:spLocks noChangeArrowheads="1"/>
          </p:cNvSpPr>
          <p:nvPr/>
        </p:nvSpPr>
        <p:spPr bwMode="auto">
          <a:xfrm>
            <a:off x="157163" y="129208"/>
            <a:ext cx="1008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4000">
                <a:solidFill>
                  <a:srgbClr val="FFFFFF"/>
                </a:solidFill>
                <a:latin typeface="微软雅黑" panose="020B0503020204020204" pitchFamily="34" charset="-122"/>
                <a:ea typeface="微软雅黑" panose="020B0503020204020204" pitchFamily="34" charset="-122"/>
              </a:rPr>
              <a:t>内容提要</a:t>
            </a:r>
          </a:p>
        </p:txBody>
      </p:sp>
      <p:sp>
        <p:nvSpPr>
          <p:cNvPr id="2" name="矩形 1">
            <a:extLst>
              <a:ext uri="{FF2B5EF4-FFF2-40B4-BE49-F238E27FC236}">
                <a16:creationId xmlns:a16="http://schemas.microsoft.com/office/drawing/2014/main" id="{1E7E5913-AF6F-43D6-B256-8253552D3D5E}"/>
              </a:ext>
            </a:extLst>
          </p:cNvPr>
          <p:cNvSpPr/>
          <p:nvPr/>
        </p:nvSpPr>
        <p:spPr>
          <a:xfrm>
            <a:off x="1026022" y="2001416"/>
            <a:ext cx="8136904" cy="708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Picture 21" descr="南京应用数学中心">
            <a:extLst>
              <a:ext uri="{FF2B5EF4-FFF2-40B4-BE49-F238E27FC236}">
                <a16:creationId xmlns:a16="http://schemas.microsoft.com/office/drawing/2014/main" id="{911C4295-96AC-4C44-99C1-D51A0140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44" y="647013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2F109E-A130-E84F-9F03-E9BE8B05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81" y="6470137"/>
            <a:ext cx="1119544" cy="355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4866917"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3.1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CT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665733" y="1996767"/>
            <a:ext cx="8928992" cy="193899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为了验证端对端深度神经网络模型在低剂量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高精度重建的中的效果，课题组参加了</a:t>
            </a:r>
            <a:r>
              <a:rPr lang="en-US" altLang="zh-CN" sz="2200" dirty="0">
                <a:solidFill>
                  <a:srgbClr val="2B476D"/>
                </a:solidFill>
                <a:latin typeface="SimSun" panose="02010600030101010101" pitchFamily="2" charset="-122"/>
                <a:ea typeface="SimSun" panose="02010600030101010101" pitchFamily="2" charset="-122"/>
              </a:rPr>
              <a:t>2021</a:t>
            </a:r>
            <a:r>
              <a:rPr lang="zh-CN" altLang="en-US" sz="2200" dirty="0">
                <a:solidFill>
                  <a:srgbClr val="2B476D"/>
                </a:solidFill>
                <a:latin typeface="SimSun" panose="02010600030101010101" pitchFamily="2" charset="-122"/>
                <a:ea typeface="SimSun" panose="02010600030101010101" pitchFamily="2" charset="-122"/>
              </a:rPr>
              <a:t>年美国医学物理学家协会举办的稀疏角</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重建竞赛（</a:t>
            </a:r>
            <a:r>
              <a:rPr lang="en-US" altLang="zh-CN" sz="2200" dirty="0">
                <a:solidFill>
                  <a:srgbClr val="2B476D"/>
                </a:solidFill>
                <a:latin typeface="SimSun" panose="02010600030101010101" pitchFamily="2" charset="-122"/>
                <a:ea typeface="SimSun" panose="02010600030101010101" pitchFamily="2" charset="-122"/>
              </a:rPr>
              <a:t>AAPM DL-sparse-view-CT</a:t>
            </a:r>
            <a:r>
              <a:rPr lang="zh-CN" altLang="en-US" sz="2200" dirty="0">
                <a:solidFill>
                  <a:srgbClr val="2B476D"/>
                </a:solidFill>
                <a:latin typeface="SimSun" panose="02010600030101010101" pitchFamily="2" charset="-122"/>
                <a:ea typeface="SimSun" panose="02010600030101010101" pitchFamily="2" charset="-122"/>
              </a:rPr>
              <a:t>）</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竞赛的主办方公开了</a:t>
            </a:r>
            <a:r>
              <a:rPr lang="en-US" altLang="zh-CN" sz="2200" dirty="0">
                <a:solidFill>
                  <a:srgbClr val="2B476D"/>
                </a:solidFill>
                <a:latin typeface="SimSun" panose="02010600030101010101" pitchFamily="2" charset="-122"/>
                <a:ea typeface="SimSun" panose="02010600030101010101" pitchFamily="2" charset="-122"/>
              </a:rPr>
              <a:t>8000</a:t>
            </a:r>
            <a:r>
              <a:rPr lang="zh-CN" altLang="en-US" sz="2200" dirty="0">
                <a:solidFill>
                  <a:srgbClr val="2B476D"/>
                </a:solidFill>
                <a:latin typeface="SimSun" panose="02010600030101010101" pitchFamily="2" charset="-122"/>
                <a:ea typeface="SimSun" panose="02010600030101010101" pitchFamily="2" charset="-122"/>
              </a:rPr>
              <a:t>例</a:t>
            </a:r>
            <a:r>
              <a:rPr lang="en-US" altLang="zh-CN" sz="2200" dirty="0">
                <a:solidFill>
                  <a:srgbClr val="2B476D"/>
                </a:solidFill>
                <a:latin typeface="SimSun" panose="02010600030101010101" pitchFamily="2" charset="-122"/>
                <a:ea typeface="SimSun" panose="02010600030101010101" pitchFamily="2" charset="-122"/>
              </a:rPr>
              <a:t>2D</a:t>
            </a:r>
            <a:r>
              <a:rPr lang="zh-CN" altLang="en-US" sz="2200" dirty="0">
                <a:solidFill>
                  <a:srgbClr val="2B476D"/>
                </a:solidFill>
                <a:latin typeface="SimSun" panose="02010600030101010101" pitchFamily="2" charset="-122"/>
                <a:ea typeface="SimSun" panose="02010600030101010101" pitchFamily="2" charset="-122"/>
              </a:rPr>
              <a:t>胸部</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体膜数据，每例数据均包含</a:t>
            </a:r>
            <a:r>
              <a:rPr lang="en-US" altLang="zh-CN" sz="2200" dirty="0">
                <a:solidFill>
                  <a:srgbClr val="2B476D"/>
                </a:solidFill>
                <a:latin typeface="SimSun" panose="02010600030101010101" pitchFamily="2" charset="-122"/>
                <a:ea typeface="SimSun" panose="02010600030101010101" pitchFamily="2" charset="-122"/>
              </a:rPr>
              <a:t>128-view FBP</a:t>
            </a:r>
            <a:r>
              <a:rPr lang="zh-CN" altLang="en-US" sz="2200" dirty="0">
                <a:solidFill>
                  <a:srgbClr val="2B476D"/>
                </a:solidFill>
                <a:latin typeface="SimSun" panose="02010600030101010101" pitchFamily="2" charset="-122"/>
                <a:ea typeface="SimSun" panose="02010600030101010101" pitchFamily="2" charset="-122"/>
              </a:rPr>
              <a:t>重建图像和</a:t>
            </a:r>
            <a:r>
              <a:rPr lang="en-US" altLang="zh-CN" sz="2200" dirty="0">
                <a:solidFill>
                  <a:srgbClr val="2B476D"/>
                </a:solidFill>
                <a:latin typeface="SimSun" panose="02010600030101010101" pitchFamily="2" charset="-122"/>
                <a:ea typeface="SimSun" panose="02010600030101010101" pitchFamily="2" charset="-122"/>
              </a:rPr>
              <a:t>360-view</a:t>
            </a:r>
            <a:r>
              <a:rPr lang="zh-CN" altLang="en-US" sz="2200" dirty="0">
                <a:solidFill>
                  <a:srgbClr val="2B476D"/>
                </a:solidFill>
                <a:latin typeface="SimSun" panose="02010600030101010101" pitchFamily="2" charset="-122"/>
                <a:ea typeface="SimSun" panose="02010600030101010101" pitchFamily="2" charset="-122"/>
              </a:rPr>
              <a:t>金标准图像</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8" name="TextBox 7">
            <a:extLst>
              <a:ext uri="{FF2B5EF4-FFF2-40B4-BE49-F238E27FC236}">
                <a16:creationId xmlns:a16="http://schemas.microsoft.com/office/drawing/2014/main" id="{E8484FFE-FA1F-8B47-9817-2C1F7867177F}"/>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收集数据</a:t>
            </a:r>
            <a:endParaRPr lang="en-CN" sz="2400" dirty="0">
              <a:solidFill>
                <a:srgbClr val="C00000"/>
              </a:solidFill>
              <a:latin typeface="SimSun" panose="02010600030101010101" pitchFamily="2" charset="-122"/>
              <a:ea typeface="SimSun" panose="02010600030101010101" pitchFamily="2" charset="-122"/>
            </a:endParaRPr>
          </a:p>
        </p:txBody>
      </p:sp>
      <p:sp>
        <p:nvSpPr>
          <p:cNvPr id="9" name="TextBox 8">
            <a:extLst>
              <a:ext uri="{FF2B5EF4-FFF2-40B4-BE49-F238E27FC236}">
                <a16:creationId xmlns:a16="http://schemas.microsoft.com/office/drawing/2014/main" id="{E68A8F6B-57E6-8947-A8A4-ADD12942AB29}"/>
              </a:ext>
            </a:extLst>
          </p:cNvPr>
          <p:cNvSpPr txBox="1"/>
          <p:nvPr/>
        </p:nvSpPr>
        <p:spPr>
          <a:xfrm>
            <a:off x="665733" y="422300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训练网络</a:t>
            </a:r>
            <a:endParaRPr lang="en-CN" sz="2400" dirty="0">
              <a:solidFill>
                <a:srgbClr val="C00000"/>
              </a:solidFill>
              <a:latin typeface="SimSun" panose="02010600030101010101" pitchFamily="2" charset="-122"/>
              <a:ea typeface="SimSun" panose="02010600030101010101" pitchFamily="2" charset="-122"/>
            </a:endParaRPr>
          </a:p>
        </p:txBody>
      </p:sp>
      <p:sp>
        <p:nvSpPr>
          <p:cNvPr id="10" name="TextBox 9">
            <a:extLst>
              <a:ext uri="{FF2B5EF4-FFF2-40B4-BE49-F238E27FC236}">
                <a16:creationId xmlns:a16="http://schemas.microsoft.com/office/drawing/2014/main" id="{EA2FC63C-5849-0047-8529-2F8D43A0C3E7}"/>
              </a:ext>
            </a:extLst>
          </p:cNvPr>
          <p:cNvSpPr txBox="1"/>
          <p:nvPr/>
        </p:nvSpPr>
        <p:spPr>
          <a:xfrm>
            <a:off x="665733" y="4817667"/>
            <a:ext cx="9289032" cy="126188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以低剂量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图像（</a:t>
            </a:r>
            <a:r>
              <a:rPr lang="en-US" altLang="zh-CN" sz="2200" dirty="0">
                <a:solidFill>
                  <a:srgbClr val="2B476D"/>
                </a:solidFill>
                <a:latin typeface="SimSun" panose="02010600030101010101" pitchFamily="2" charset="-122"/>
                <a:ea typeface="SimSun" panose="02010600030101010101" pitchFamily="2" charset="-122"/>
              </a:rPr>
              <a:t>128-view</a:t>
            </a:r>
            <a:r>
              <a:rPr lang="zh-CN" altLang="en-US" sz="2200" dirty="0">
                <a:solidFill>
                  <a:srgbClr val="2B476D"/>
                </a:solidFill>
                <a:latin typeface="SimSun" panose="02010600030101010101" pitchFamily="2" charset="-122"/>
                <a:ea typeface="SimSun" panose="02010600030101010101" pitchFamily="2" charset="-122"/>
              </a:rPr>
              <a:t>）为输入，以常规剂量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latin typeface="SimSun" panose="02010600030101010101" pitchFamily="2" charset="-122"/>
                <a:ea typeface="SimSun" panose="02010600030101010101" pitchFamily="2" charset="-122"/>
              </a:rPr>
              <a:t>图像（</a:t>
            </a:r>
            <a:r>
              <a:rPr lang="en-US" altLang="zh-CN" sz="2200" dirty="0">
                <a:solidFill>
                  <a:srgbClr val="2B476D"/>
                </a:solidFill>
                <a:latin typeface="SimSun" panose="02010600030101010101" pitchFamily="2" charset="-122"/>
                <a:ea typeface="SimSun" panose="02010600030101010101" pitchFamily="2" charset="-122"/>
              </a:rPr>
              <a:t>360-view</a:t>
            </a:r>
            <a:r>
              <a:rPr lang="zh-CN" altLang="en-US" sz="2200" dirty="0">
                <a:solidFill>
                  <a:srgbClr val="2B476D"/>
                </a:solidFill>
                <a:latin typeface="SimSun" panose="02010600030101010101" pitchFamily="2" charset="-122"/>
                <a:ea typeface="SimSun" panose="02010600030101010101" pitchFamily="2" charset="-122"/>
              </a:rPr>
              <a:t>）为标签训练网络</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将数据进行预处理，最终训练集大小为</a:t>
            </a:r>
            <a:r>
              <a:rPr lang="en-US" altLang="zh-CN" sz="2200" dirty="0">
                <a:solidFill>
                  <a:srgbClr val="2B476D"/>
                </a:solidFill>
                <a:latin typeface="SimSun" panose="02010600030101010101" pitchFamily="2" charset="-122"/>
                <a:ea typeface="SimSun" panose="02010600030101010101" pitchFamily="2" charset="-122"/>
              </a:rPr>
              <a:t>7000</a:t>
            </a:r>
            <a:r>
              <a:rPr lang="zh-CN" altLang="en-US" sz="2200" dirty="0">
                <a:solidFill>
                  <a:srgbClr val="2B476D"/>
                </a:solidFill>
                <a:latin typeface="SimSun" panose="02010600030101010101" pitchFamily="2" charset="-122"/>
                <a:ea typeface="SimSun" panose="02010600030101010101" pitchFamily="2" charset="-122"/>
              </a:rPr>
              <a:t>，测试集大小为</a:t>
            </a:r>
            <a:r>
              <a:rPr lang="en-US" altLang="zh-CN" sz="2200" dirty="0">
                <a:solidFill>
                  <a:srgbClr val="2B476D"/>
                </a:solidFill>
                <a:latin typeface="SimSun" panose="02010600030101010101" pitchFamily="2" charset="-122"/>
                <a:ea typeface="SimSun" panose="02010600030101010101" pitchFamily="2" charset="-122"/>
              </a:rPr>
              <a:t>1000</a:t>
            </a:r>
          </a:p>
        </p:txBody>
      </p:sp>
    </p:spTree>
    <p:extLst>
      <p:ext uri="{BB962C8B-B14F-4D97-AF65-F5344CB8AC3E}">
        <p14:creationId xmlns:p14="http://schemas.microsoft.com/office/powerpoint/2010/main" val="362869466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4866917"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3.1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CT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数值结果</a:t>
            </a:r>
            <a:endParaRPr lang="en-CN" sz="2400" dirty="0">
              <a:solidFill>
                <a:srgbClr val="C00000"/>
              </a:solidFill>
              <a:latin typeface="SimSun" panose="02010600030101010101" pitchFamily="2" charset="-122"/>
              <a:ea typeface="SimSun" panose="02010600030101010101" pitchFamily="2" charset="-122"/>
            </a:endParaRPr>
          </a:p>
        </p:txBody>
      </p:sp>
      <p:pic>
        <p:nvPicPr>
          <p:cNvPr id="12" name="Picture 11">
            <a:extLst>
              <a:ext uri="{FF2B5EF4-FFF2-40B4-BE49-F238E27FC236}">
                <a16:creationId xmlns:a16="http://schemas.microsoft.com/office/drawing/2014/main" id="{A114E31B-8DB5-7A47-90A3-1D91868FFA1B}"/>
              </a:ext>
            </a:extLst>
          </p:cNvPr>
          <p:cNvPicPr/>
          <p:nvPr/>
        </p:nvPicPr>
        <p:blipFill rotWithShape="1">
          <a:blip r:embed="rId7"/>
          <a:srcRect t="2382" b="2334"/>
          <a:stretch/>
        </p:blipFill>
        <p:spPr bwMode="auto">
          <a:xfrm>
            <a:off x="956285" y="3882925"/>
            <a:ext cx="8091140" cy="2448272"/>
          </a:xfrm>
          <a:prstGeom prst="rect">
            <a:avLst/>
          </a:prstGeom>
          <a:ln>
            <a:noFill/>
          </a:ln>
          <a:extLst>
            <a:ext uri="{53640926-AAD7-44D8-BBD7-CCE9431645EC}">
              <a14:shadowObscured xmlns:a14="http://schemas.microsoft.com/office/drawing/2010/main"/>
            </a:ext>
          </a:extLst>
        </p:spPr>
      </p:pic>
      <p:graphicFrame>
        <p:nvGraphicFramePr>
          <p:cNvPr id="13" name="Table 12">
            <a:extLst>
              <a:ext uri="{FF2B5EF4-FFF2-40B4-BE49-F238E27FC236}">
                <a16:creationId xmlns:a16="http://schemas.microsoft.com/office/drawing/2014/main" id="{94D092CD-68B5-E04A-B800-9569170779F6}"/>
              </a:ext>
            </a:extLst>
          </p:cNvPr>
          <p:cNvGraphicFramePr>
            <a:graphicFrameLocks noGrp="1"/>
          </p:cNvGraphicFramePr>
          <p:nvPr/>
        </p:nvGraphicFramePr>
        <p:xfrm>
          <a:off x="763985" y="2016727"/>
          <a:ext cx="8614716" cy="1712881"/>
        </p:xfrm>
        <a:graphic>
          <a:graphicData uri="http://schemas.openxmlformats.org/drawingml/2006/table">
            <a:tbl>
              <a:tblPr firstRow="1" firstCol="1" bandRow="1">
                <a:tableStyleId>{93296810-A885-4BE3-A3E7-6D5BEEA58F35}</a:tableStyleId>
              </a:tblPr>
              <a:tblGrid>
                <a:gridCol w="3465812">
                  <a:extLst>
                    <a:ext uri="{9D8B030D-6E8A-4147-A177-3AD203B41FA5}">
                      <a16:colId xmlns:a16="http://schemas.microsoft.com/office/drawing/2014/main" val="1212884884"/>
                    </a:ext>
                  </a:extLst>
                </a:gridCol>
                <a:gridCol w="2340592">
                  <a:extLst>
                    <a:ext uri="{9D8B030D-6E8A-4147-A177-3AD203B41FA5}">
                      <a16:colId xmlns:a16="http://schemas.microsoft.com/office/drawing/2014/main" val="3301206578"/>
                    </a:ext>
                  </a:extLst>
                </a:gridCol>
                <a:gridCol w="2808312">
                  <a:extLst>
                    <a:ext uri="{9D8B030D-6E8A-4147-A177-3AD203B41FA5}">
                      <a16:colId xmlns:a16="http://schemas.microsoft.com/office/drawing/2014/main" val="3113343562"/>
                    </a:ext>
                  </a:extLst>
                </a:gridCol>
              </a:tblGrid>
              <a:tr h="446141">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方法</a:t>
                      </a:r>
                    </a:p>
                  </a:txBody>
                  <a:tcPr marL="68580" marR="68580" marT="0" marB="0" anchor="ctr">
                    <a:solidFill>
                      <a:srgbClr val="2B476D"/>
                    </a:solidFill>
                  </a:tcPr>
                </a:tc>
                <a:tc>
                  <a:txBody>
                    <a:bodyPr/>
                    <a:lstStyle/>
                    <a:p>
                      <a:pPr algn="ctr">
                        <a:lnSpc>
                          <a:spcPct val="150000"/>
                        </a:lnSpc>
                      </a:pPr>
                      <a:r>
                        <a:rPr lang="en-US" alt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128-view</a:t>
                      </a:r>
                      <a:r>
                        <a:rPr lang="zh-CN" altLang="en-US"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 </a:t>
                      </a:r>
                      <a:r>
                        <a:rPr lang="en-US" alt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CT</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RED-CNN</a:t>
                      </a:r>
                    </a:p>
                  </a:txBody>
                  <a:tcPr marL="68580" marR="68580" marT="0" marB="0" anchor="ctr">
                    <a:solidFill>
                      <a:srgbClr val="2B476D"/>
                    </a:solidFill>
                  </a:tcPr>
                </a:tc>
                <a:extLst>
                  <a:ext uri="{0D108BD9-81ED-4DB2-BD59-A6C34878D82A}">
                    <a16:rowId xmlns:a16="http://schemas.microsoft.com/office/drawing/2014/main" val="3696920830"/>
                  </a:ext>
                </a:extLst>
              </a:tr>
              <a:tr h="633370">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平均PSNR</a:t>
                      </a:r>
                      <a:r>
                        <a:rPr lang="zh-CN" altLang="en-US"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a:t>
                      </a:r>
                      <a:r>
                        <a:rPr lang="en-US" alt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dB</a:t>
                      </a:r>
                      <a:r>
                        <a:rPr lang="zh-CN" altLang="en-US"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34.9943</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48.9412</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r h="633370">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平均SSIM</a:t>
                      </a:r>
                    </a:p>
                  </a:txBody>
                  <a:tcPr marL="68580" marR="68580" marT="0" marB="0" anchor="ctr">
                    <a:solidFill>
                      <a:srgbClr val="2B476D"/>
                    </a:solidFill>
                  </a:tcP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0.8789</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0.9966</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05169054"/>
                  </a:ext>
                </a:extLst>
              </a:tr>
            </a:tbl>
          </a:graphicData>
        </a:graphic>
      </p:graphicFrame>
      <p:sp>
        <p:nvSpPr>
          <p:cNvPr id="8" name="TextBox 7">
            <a:extLst>
              <a:ext uri="{FF2B5EF4-FFF2-40B4-BE49-F238E27FC236}">
                <a16:creationId xmlns:a16="http://schemas.microsoft.com/office/drawing/2014/main" id="{63463967-F065-2148-8383-E304E02647D7}"/>
              </a:ext>
            </a:extLst>
          </p:cNvPr>
          <p:cNvSpPr txBox="1"/>
          <p:nvPr/>
        </p:nvSpPr>
        <p:spPr>
          <a:xfrm>
            <a:off x="3525589" y="6415390"/>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RED-CNN模型重建结果</a:t>
            </a:r>
          </a:p>
        </p:txBody>
      </p:sp>
    </p:spTree>
    <p:extLst>
      <p:ext uri="{BB962C8B-B14F-4D97-AF65-F5344CB8AC3E}">
        <p14:creationId xmlns:p14="http://schemas.microsoft.com/office/powerpoint/2010/main" val="91378639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509774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3.2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PET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737741" y="1569368"/>
            <a:ext cx="8928992" cy="160043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成像是胰腺癌临床诊断中的重要成像模态，可以显示人体内糖代谢过程</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C00000"/>
                </a:solidFill>
                <a:latin typeface="SimSun" panose="02010600030101010101" pitchFamily="2" charset="-122"/>
                <a:ea typeface="SimSun" panose="02010600030101010101" pitchFamily="2" charset="-122"/>
              </a:rPr>
              <a:t>恶性肿瘤</a:t>
            </a:r>
            <a:r>
              <a:rPr lang="en-US" altLang="zh-CN" sz="2200" dirty="0">
                <a:solidFill>
                  <a:srgbClr val="C00000"/>
                </a:solidFill>
                <a:latin typeface="SimSun" panose="02010600030101010101" pitchFamily="2" charset="-122"/>
                <a:ea typeface="SimSun" panose="02010600030101010101" pitchFamily="2" charset="-122"/>
              </a:rPr>
              <a:t>PET</a:t>
            </a:r>
            <a:r>
              <a:rPr lang="zh-CN" altLang="en-US" sz="2200" dirty="0">
                <a:solidFill>
                  <a:srgbClr val="C00000"/>
                </a:solidFill>
                <a:latin typeface="SimSun" panose="02010600030101010101" pitchFamily="2" charset="-122"/>
                <a:ea typeface="SimSun" panose="02010600030101010101" pitchFamily="2" charset="-122"/>
              </a:rPr>
              <a:t>检查也是低剂量重建问题</a:t>
            </a:r>
            <a:r>
              <a:rPr lang="zh-CN" altLang="en-US" sz="2200" dirty="0">
                <a:solidFill>
                  <a:srgbClr val="2B476D"/>
                </a:solidFill>
                <a:latin typeface="SimSun" panose="02010600030101010101" pitchFamily="2" charset="-122"/>
                <a:ea typeface="SimSun" panose="02010600030101010101" pitchFamily="2" charset="-122"/>
              </a:rPr>
              <a:t>，因此低剂量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的高精度重建也是本课题关注的问题之一</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pic>
        <p:nvPicPr>
          <p:cNvPr id="4" name="Picture 3">
            <a:extLst>
              <a:ext uri="{FF2B5EF4-FFF2-40B4-BE49-F238E27FC236}">
                <a16:creationId xmlns:a16="http://schemas.microsoft.com/office/drawing/2014/main" id="{21DF6981-0934-3943-99E0-B9A1A08177F1}"/>
              </a:ext>
            </a:extLst>
          </p:cNvPr>
          <p:cNvPicPr>
            <a:picLocks noChangeAspect="1"/>
          </p:cNvPicPr>
          <p:nvPr/>
        </p:nvPicPr>
        <p:blipFill rotWithShape="1">
          <a:blip r:embed="rId7">
            <a:extLst>
              <a:ext uri="{28A0092B-C50C-407E-A947-70E740481C1C}">
                <a14:useLocalDpi xmlns:a14="http://schemas.microsoft.com/office/drawing/2010/main" val="0"/>
              </a:ext>
            </a:extLst>
          </a:blip>
          <a:srcRect l="12627" t="16247" r="64534" b="16247"/>
          <a:stretch/>
        </p:blipFill>
        <p:spPr>
          <a:xfrm>
            <a:off x="1377720" y="3481852"/>
            <a:ext cx="2713736" cy="2673768"/>
          </a:xfrm>
          <a:prstGeom prst="rect">
            <a:avLst/>
          </a:prstGeom>
        </p:spPr>
      </p:pic>
      <p:pic>
        <p:nvPicPr>
          <p:cNvPr id="8" name="Picture 7">
            <a:extLst>
              <a:ext uri="{FF2B5EF4-FFF2-40B4-BE49-F238E27FC236}">
                <a16:creationId xmlns:a16="http://schemas.microsoft.com/office/drawing/2014/main" id="{AB4E7CC0-1536-EB46-AB89-ECA11FB69A3C}"/>
              </a:ext>
            </a:extLst>
          </p:cNvPr>
          <p:cNvPicPr>
            <a:picLocks noChangeAspect="1"/>
          </p:cNvPicPr>
          <p:nvPr/>
        </p:nvPicPr>
        <p:blipFill rotWithShape="1">
          <a:blip r:embed="rId7">
            <a:extLst>
              <a:ext uri="{28A0092B-C50C-407E-A947-70E740481C1C}">
                <a14:useLocalDpi xmlns:a14="http://schemas.microsoft.com/office/drawing/2010/main" val="0"/>
              </a:ext>
            </a:extLst>
          </a:blip>
          <a:srcRect l="67143" t="16812" r="10151" b="15467"/>
          <a:stretch/>
        </p:blipFill>
        <p:spPr>
          <a:xfrm>
            <a:off x="6112096" y="3480803"/>
            <a:ext cx="2690541" cy="2674817"/>
          </a:xfrm>
          <a:prstGeom prst="rect">
            <a:avLst/>
          </a:prstGeom>
        </p:spPr>
      </p:pic>
      <p:sp>
        <p:nvSpPr>
          <p:cNvPr id="9" name="Right Arrow 8">
            <a:extLst>
              <a:ext uri="{FF2B5EF4-FFF2-40B4-BE49-F238E27FC236}">
                <a16:creationId xmlns:a16="http://schemas.microsoft.com/office/drawing/2014/main" id="{683A2A8D-D8A3-024C-ABA5-2EA05BA4CE43}"/>
              </a:ext>
            </a:extLst>
          </p:cNvPr>
          <p:cNvSpPr/>
          <p:nvPr/>
        </p:nvSpPr>
        <p:spPr>
          <a:xfrm>
            <a:off x="4489708" y="4737720"/>
            <a:ext cx="1224136" cy="504056"/>
          </a:xfrm>
          <a:prstGeom prst="rightArrow">
            <a:avLst/>
          </a:prstGeom>
          <a:solidFill>
            <a:srgbClr val="2B4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200038216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509774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3.2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PET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665733" y="1952055"/>
            <a:ext cx="9145016" cy="76944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zh-CN" altLang="en-CN" sz="2200" dirty="0">
                <a:solidFill>
                  <a:srgbClr val="2B476D"/>
                </a:solidFill>
                <a:latin typeface="SimSun" panose="02010600030101010101" pitchFamily="2" charset="-122"/>
                <a:ea typeface="SimSun" panose="02010600030101010101" pitchFamily="2" charset="-122"/>
              </a:rPr>
              <a:t>基于</a:t>
            </a:r>
            <a:r>
              <a:rPr lang="zh-CN" altLang="en-US" sz="2200" dirty="0">
                <a:solidFill>
                  <a:srgbClr val="2B476D"/>
                </a:solidFill>
                <a:latin typeface="SimSun" panose="02010600030101010101" pitchFamily="2" charset="-122"/>
                <a:ea typeface="SimSun" panose="02010600030101010101" pitchFamily="2" charset="-122"/>
              </a:rPr>
              <a:t>已建立的多模态医学影像数据库，初步提出利用端对端深度神经网络模型</a:t>
            </a:r>
            <a:r>
              <a:rPr lang="en-US" altLang="zh-CN" sz="2200" dirty="0">
                <a:solidFill>
                  <a:srgbClr val="2B476D"/>
                </a:solidFill>
                <a:latin typeface="SimSun" panose="02010600030101010101" pitchFamily="2" charset="-122"/>
                <a:ea typeface="SimSun" panose="02010600030101010101" pitchFamily="2" charset="-122"/>
              </a:rPr>
              <a:t>FBPConvNet</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RED-CNN</a:t>
            </a:r>
            <a:r>
              <a:rPr lang="zh-CN" altLang="en-US" sz="2200" dirty="0">
                <a:solidFill>
                  <a:srgbClr val="2B476D"/>
                </a:solidFill>
                <a:latin typeface="SimSun" panose="02010600030101010101" pitchFamily="2" charset="-122"/>
                <a:ea typeface="SimSun" panose="02010600030101010101" pitchFamily="2" charset="-122"/>
              </a:rPr>
              <a:t>、</a:t>
            </a:r>
            <a:r>
              <a:rPr lang="en-US" altLang="zh-CN" sz="2200" dirty="0">
                <a:solidFill>
                  <a:srgbClr val="2B476D"/>
                </a:solidFill>
                <a:latin typeface="SimSun" panose="02010600030101010101" pitchFamily="2" charset="-122"/>
                <a:ea typeface="SimSun" panose="02010600030101010101" pitchFamily="2" charset="-122"/>
              </a:rPr>
              <a:t>WGAN-VGG</a:t>
            </a:r>
            <a:r>
              <a:rPr lang="zh-CN" altLang="en-US" sz="2200" dirty="0">
                <a:solidFill>
                  <a:srgbClr val="2B476D"/>
                </a:solidFill>
                <a:latin typeface="SimSun" panose="02010600030101010101" pitchFamily="2" charset="-122"/>
                <a:ea typeface="SimSun" panose="02010600030101010101" pitchFamily="2" charset="-122"/>
              </a:rPr>
              <a:t>进行低剂量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图像重建</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提出模型</a:t>
            </a:r>
            <a:endParaRPr lang="en-CN" sz="2400" dirty="0">
              <a:solidFill>
                <a:srgbClr val="C00000"/>
              </a:solidFill>
              <a:latin typeface="SimSun" panose="02010600030101010101" pitchFamily="2" charset="-122"/>
              <a:ea typeface="SimSun" panose="02010600030101010101" pitchFamily="2" charset="-122"/>
            </a:endParaRPr>
          </a:p>
        </p:txBody>
      </p:sp>
      <p:pic>
        <p:nvPicPr>
          <p:cNvPr id="11" name="Picture 10">
            <a:extLst>
              <a:ext uri="{FF2B5EF4-FFF2-40B4-BE49-F238E27FC236}">
                <a16:creationId xmlns:a16="http://schemas.microsoft.com/office/drawing/2014/main" id="{7351D1B6-DC87-0448-BA58-E54A5B72D72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81757" y="3132155"/>
            <a:ext cx="3600399" cy="2564130"/>
          </a:xfrm>
          <a:prstGeom prst="rect">
            <a:avLst/>
          </a:prstGeom>
        </p:spPr>
      </p:pic>
      <p:pic>
        <p:nvPicPr>
          <p:cNvPr id="12" name="Picture 11">
            <a:extLst>
              <a:ext uri="{FF2B5EF4-FFF2-40B4-BE49-F238E27FC236}">
                <a16:creationId xmlns:a16="http://schemas.microsoft.com/office/drawing/2014/main" id="{B6C5AD5F-3EED-EA4C-B0F1-E711DC5DFD5A}"/>
              </a:ext>
            </a:extLst>
          </p:cNvPr>
          <p:cNvPicPr/>
          <p:nvPr/>
        </p:nvPicPr>
        <p:blipFill>
          <a:blip r:embed="rId8">
            <a:extLst>
              <a:ext uri="{28A0092B-C50C-407E-A947-70E740481C1C}">
                <a14:useLocalDpi xmlns:a14="http://schemas.microsoft.com/office/drawing/2010/main" val="0"/>
              </a:ext>
            </a:extLst>
          </a:blip>
          <a:stretch>
            <a:fillRect/>
          </a:stretch>
        </p:blipFill>
        <p:spPr>
          <a:xfrm>
            <a:off x="4842197" y="3155003"/>
            <a:ext cx="4566285" cy="2564130"/>
          </a:xfrm>
          <a:prstGeom prst="rect">
            <a:avLst/>
          </a:prstGeom>
        </p:spPr>
      </p:pic>
      <p:sp>
        <p:nvSpPr>
          <p:cNvPr id="13" name="TextBox 12">
            <a:extLst>
              <a:ext uri="{FF2B5EF4-FFF2-40B4-BE49-F238E27FC236}">
                <a16:creationId xmlns:a16="http://schemas.microsoft.com/office/drawing/2014/main" id="{508A5060-AC56-084F-9480-B24BD1E9277F}"/>
              </a:ext>
            </a:extLst>
          </p:cNvPr>
          <p:cNvSpPr txBox="1"/>
          <p:nvPr/>
        </p:nvSpPr>
        <p:spPr>
          <a:xfrm>
            <a:off x="1005308" y="6106944"/>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FBPConvNet神经网络模型</a:t>
            </a:r>
          </a:p>
        </p:txBody>
      </p:sp>
      <p:sp>
        <p:nvSpPr>
          <p:cNvPr id="14" name="TextBox 13">
            <a:extLst>
              <a:ext uri="{FF2B5EF4-FFF2-40B4-BE49-F238E27FC236}">
                <a16:creationId xmlns:a16="http://schemas.microsoft.com/office/drawing/2014/main" id="{B3421C26-2FE3-F648-A082-BD14F9F23696}"/>
              </a:ext>
            </a:extLst>
          </p:cNvPr>
          <p:cNvSpPr txBox="1"/>
          <p:nvPr/>
        </p:nvSpPr>
        <p:spPr>
          <a:xfrm>
            <a:off x="5404338" y="6105696"/>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WGAN-VGG神经网络模型</a:t>
            </a:r>
          </a:p>
        </p:txBody>
      </p:sp>
    </p:spTree>
    <p:extLst>
      <p:ext uri="{BB962C8B-B14F-4D97-AF65-F5344CB8AC3E}">
        <p14:creationId xmlns:p14="http://schemas.microsoft.com/office/powerpoint/2010/main" val="171675109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509774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3.2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PET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665733" y="1952055"/>
            <a:ext cx="9145016" cy="209288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课题组从合作单位鼓楼医院采集了</a:t>
            </a:r>
            <a:r>
              <a:rPr lang="en-US" altLang="zh-CN" sz="2200" dirty="0">
                <a:solidFill>
                  <a:srgbClr val="2B476D"/>
                </a:solidFill>
                <a:latin typeface="SimSun" panose="02010600030101010101" pitchFamily="2" charset="-122"/>
                <a:ea typeface="SimSun" panose="02010600030101010101" pitchFamily="2" charset="-122"/>
              </a:rPr>
              <a:t>112</a:t>
            </a:r>
            <a:r>
              <a:rPr lang="zh-CN" altLang="en-US" sz="2200" dirty="0">
                <a:solidFill>
                  <a:srgbClr val="2B476D"/>
                </a:solidFill>
                <a:latin typeface="SimSun" panose="02010600030101010101" pitchFamily="2" charset="-122"/>
                <a:ea typeface="SimSun" panose="02010600030101010101" pitchFamily="2" charset="-122"/>
              </a:rPr>
              <a:t>例病人的临床</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数据，每例病人均包含全身扫描的</a:t>
            </a:r>
            <a:r>
              <a:rPr lang="en-US" altLang="zh-CN" sz="2200" dirty="0">
                <a:solidFill>
                  <a:srgbClr val="2B476D"/>
                </a:solidFill>
                <a:latin typeface="SimSun" panose="02010600030101010101" pitchFamily="2" charset="-122"/>
                <a:ea typeface="SimSun" panose="02010600030101010101" pitchFamily="2" charset="-122"/>
              </a:rPr>
              <a:t>3D</a:t>
            </a:r>
            <a:r>
              <a:rPr lang="zh-CN" altLang="en-US" sz="2200" dirty="0">
                <a:solidFill>
                  <a:srgbClr val="2B476D"/>
                </a:solidFill>
                <a:latin typeface="SimSun" panose="02010600030101010101" pitchFamily="2" charset="-122"/>
                <a:ea typeface="SimSun" panose="02010600030101010101" pitchFamily="2" charset="-122"/>
              </a:rPr>
              <a:t>低剂量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图像（每个窗位的扫描时间为</a:t>
            </a:r>
            <a:r>
              <a:rPr lang="en-US" altLang="zh-CN" sz="2200" dirty="0">
                <a:solidFill>
                  <a:srgbClr val="2B476D"/>
                </a:solidFill>
                <a:latin typeface="SimSun" panose="02010600030101010101" pitchFamily="2" charset="-122"/>
                <a:ea typeface="SimSun" panose="02010600030101010101" pitchFamily="2" charset="-122"/>
              </a:rPr>
              <a:t>10s</a:t>
            </a:r>
            <a:r>
              <a:rPr lang="zh-CN" altLang="en-US" sz="2200" dirty="0">
                <a:solidFill>
                  <a:srgbClr val="2B476D"/>
                </a:solidFill>
                <a:latin typeface="SimSun" panose="02010600030101010101" pitchFamily="2" charset="-122"/>
                <a:ea typeface="SimSun" panose="02010600030101010101" pitchFamily="2" charset="-122"/>
              </a:rPr>
              <a:t>）和相对应的高剂量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图像（每个窗位的扫描时间为</a:t>
            </a:r>
            <a:r>
              <a:rPr lang="en-US" altLang="zh-CN" sz="2200" dirty="0">
                <a:solidFill>
                  <a:srgbClr val="2B476D"/>
                </a:solidFill>
                <a:latin typeface="SimSun" panose="02010600030101010101" pitchFamily="2" charset="-122"/>
                <a:ea typeface="SimSun" panose="02010600030101010101" pitchFamily="2" charset="-122"/>
              </a:rPr>
              <a:t>60s</a:t>
            </a:r>
            <a:r>
              <a:rPr lang="zh-CN" altLang="en-US" sz="2200" dirty="0">
                <a:solidFill>
                  <a:srgbClr val="2B476D"/>
                </a:solidFill>
                <a:latin typeface="SimSun" panose="02010600030101010101" pitchFamily="2" charset="-122"/>
                <a:ea typeface="SimSun" panose="02010600030101010101" pitchFamily="2" charset="-122"/>
              </a:rPr>
              <a:t>）</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24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每例</a:t>
            </a:r>
            <a:r>
              <a:rPr lang="en-US" altLang="zh-CN" sz="2200" dirty="0">
                <a:solidFill>
                  <a:srgbClr val="2B476D"/>
                </a:solidFill>
                <a:latin typeface="SimSun" panose="02010600030101010101" pitchFamily="2" charset="-122"/>
                <a:ea typeface="SimSun" panose="02010600030101010101" pitchFamily="2" charset="-122"/>
              </a:rPr>
              <a:t>3D</a:t>
            </a:r>
            <a:r>
              <a:rPr lang="zh-CN" altLang="en-US" sz="2200" dirty="0">
                <a:solidFill>
                  <a:srgbClr val="2B476D"/>
                </a:solidFill>
                <a:latin typeface="SimSun" panose="02010600030101010101" pitchFamily="2" charset="-122"/>
                <a:ea typeface="SimSun" panose="02010600030101010101" pitchFamily="2" charset="-122"/>
              </a:rPr>
              <a:t>图像大小均为</a:t>
            </a:r>
            <a:r>
              <a:rPr lang="en-US" altLang="zh-CN" sz="2200" dirty="0">
                <a:solidFill>
                  <a:srgbClr val="2B476D"/>
                </a:solidFill>
                <a:latin typeface="SimSun" panose="02010600030101010101" pitchFamily="2" charset="-122"/>
                <a:ea typeface="SimSun" panose="02010600030101010101" pitchFamily="2" charset="-122"/>
              </a:rPr>
              <a:t>144x144x230</a:t>
            </a:r>
            <a:r>
              <a:rPr lang="zh-CN" altLang="en-US" sz="2200" dirty="0">
                <a:solidFill>
                  <a:srgbClr val="2B476D"/>
                </a:solidFill>
                <a:latin typeface="SimSun" panose="02010600030101010101" pitchFamily="2" charset="-122"/>
                <a:ea typeface="SimSun" panose="02010600030101010101" pitchFamily="2" charset="-122"/>
              </a:rPr>
              <a:t>，因此</a:t>
            </a:r>
            <a:r>
              <a:rPr lang="en-US" altLang="zh-CN" sz="2200" dirty="0">
                <a:solidFill>
                  <a:srgbClr val="2B476D"/>
                </a:solidFill>
                <a:latin typeface="SimSun" panose="02010600030101010101" pitchFamily="2" charset="-122"/>
                <a:ea typeface="SimSun" panose="02010600030101010101" pitchFamily="2" charset="-122"/>
              </a:rPr>
              <a:t>2D</a:t>
            </a:r>
            <a:r>
              <a:rPr lang="zh-CN" altLang="en-US" sz="2200" dirty="0">
                <a:solidFill>
                  <a:srgbClr val="2B476D"/>
                </a:solidFill>
                <a:latin typeface="SimSun" panose="02010600030101010101" pitchFamily="2" charset="-122"/>
                <a:ea typeface="SimSun" panose="02010600030101010101" pitchFamily="2" charset="-122"/>
              </a:rPr>
              <a:t>低剂量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图像总数据量约为</a:t>
            </a:r>
            <a:r>
              <a:rPr lang="en-US" altLang="zh-CN" sz="2200" dirty="0">
                <a:solidFill>
                  <a:srgbClr val="2B476D"/>
                </a:solidFill>
                <a:latin typeface="SimSun" panose="02010600030101010101" pitchFamily="2" charset="-122"/>
                <a:ea typeface="SimSun" panose="02010600030101010101" pitchFamily="2" charset="-122"/>
              </a:rPr>
              <a:t>25000</a:t>
            </a: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en-CN" sz="2400" dirty="0">
                <a:solidFill>
                  <a:srgbClr val="C00000"/>
                </a:solidFill>
                <a:latin typeface="SimSun" panose="02010600030101010101" pitchFamily="2" charset="-122"/>
                <a:ea typeface="SimSun" panose="02010600030101010101" pitchFamily="2" charset="-122"/>
              </a:rPr>
              <a:t>收集数据</a:t>
            </a:r>
          </a:p>
        </p:txBody>
      </p:sp>
      <p:sp>
        <p:nvSpPr>
          <p:cNvPr id="15" name="TextBox 14">
            <a:extLst>
              <a:ext uri="{FF2B5EF4-FFF2-40B4-BE49-F238E27FC236}">
                <a16:creationId xmlns:a16="http://schemas.microsoft.com/office/drawing/2014/main" id="{93FA2A89-755C-6C42-8DA3-F9D0F3A17617}"/>
              </a:ext>
            </a:extLst>
          </p:cNvPr>
          <p:cNvSpPr txBox="1"/>
          <p:nvPr/>
        </p:nvSpPr>
        <p:spPr>
          <a:xfrm>
            <a:off x="665733" y="422300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训练网络</a:t>
            </a:r>
            <a:endParaRPr lang="en-CN" sz="2400" dirty="0">
              <a:solidFill>
                <a:srgbClr val="C00000"/>
              </a:solidFill>
              <a:latin typeface="SimSun" panose="02010600030101010101" pitchFamily="2" charset="-122"/>
              <a:ea typeface="SimSun" panose="02010600030101010101" pitchFamily="2" charset="-122"/>
            </a:endParaRPr>
          </a:p>
        </p:txBody>
      </p:sp>
      <p:sp>
        <p:nvSpPr>
          <p:cNvPr id="16" name="TextBox 15">
            <a:extLst>
              <a:ext uri="{FF2B5EF4-FFF2-40B4-BE49-F238E27FC236}">
                <a16:creationId xmlns:a16="http://schemas.microsoft.com/office/drawing/2014/main" id="{C778F694-5C2D-2344-94CD-225DB136683B}"/>
              </a:ext>
            </a:extLst>
          </p:cNvPr>
          <p:cNvSpPr txBox="1"/>
          <p:nvPr/>
        </p:nvSpPr>
        <p:spPr>
          <a:xfrm>
            <a:off x="665733" y="4817667"/>
            <a:ext cx="8928992" cy="126188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以低剂量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a:t>
            </a:r>
            <a:r>
              <a:rPr lang="en-US" altLang="zh-CN" sz="2200" dirty="0">
                <a:solidFill>
                  <a:srgbClr val="2B476D"/>
                </a:solidFill>
                <a:latin typeface="SimSun" panose="02010600030101010101" pitchFamily="2" charset="-122"/>
                <a:ea typeface="SimSun" panose="02010600030101010101" pitchFamily="2" charset="-122"/>
              </a:rPr>
              <a:t>10s</a:t>
            </a:r>
            <a:r>
              <a:rPr lang="zh-CN" altLang="en-US" sz="2200" dirty="0">
                <a:solidFill>
                  <a:srgbClr val="2B476D"/>
                </a:solidFill>
                <a:latin typeface="SimSun" panose="02010600030101010101" pitchFamily="2" charset="-122"/>
                <a:ea typeface="SimSun" panose="02010600030101010101" pitchFamily="2" charset="-122"/>
              </a:rPr>
              <a:t>）为网络输入，以相对应的高剂量</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图像（</a:t>
            </a:r>
            <a:r>
              <a:rPr lang="en-US" altLang="zh-CN" sz="2200" dirty="0">
                <a:solidFill>
                  <a:srgbClr val="2B476D"/>
                </a:solidFill>
                <a:latin typeface="SimSun" panose="02010600030101010101" pitchFamily="2" charset="-122"/>
                <a:ea typeface="SimSun" panose="02010600030101010101" pitchFamily="2" charset="-122"/>
              </a:rPr>
              <a:t>60s</a:t>
            </a:r>
            <a:r>
              <a:rPr lang="zh-CN" altLang="en-US" sz="2200" dirty="0">
                <a:solidFill>
                  <a:srgbClr val="2B476D"/>
                </a:solidFill>
                <a:latin typeface="SimSun" panose="02010600030101010101" pitchFamily="2" charset="-122"/>
                <a:ea typeface="SimSun" panose="02010600030101010101" pitchFamily="2" charset="-122"/>
              </a:rPr>
              <a:t>）为标签训练网络</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将数据进行预处理，最终训练集大小为</a:t>
            </a:r>
            <a:r>
              <a:rPr lang="en-US" altLang="zh-CN" sz="2200" dirty="0">
                <a:solidFill>
                  <a:srgbClr val="2B476D"/>
                </a:solidFill>
                <a:latin typeface="SimSun" panose="02010600030101010101" pitchFamily="2" charset="-122"/>
                <a:ea typeface="SimSun" panose="02010600030101010101" pitchFamily="2" charset="-122"/>
              </a:rPr>
              <a:t>15000</a:t>
            </a:r>
            <a:r>
              <a:rPr lang="zh-CN" altLang="en-US" sz="2200" dirty="0">
                <a:solidFill>
                  <a:srgbClr val="2B476D"/>
                </a:solidFill>
                <a:latin typeface="SimSun" panose="02010600030101010101" pitchFamily="2" charset="-122"/>
                <a:ea typeface="SimSun" panose="02010600030101010101" pitchFamily="2" charset="-122"/>
              </a:rPr>
              <a:t>，测试集大小为</a:t>
            </a:r>
            <a:r>
              <a:rPr lang="en-US" altLang="zh-CN" sz="2200" dirty="0">
                <a:solidFill>
                  <a:srgbClr val="2B476D"/>
                </a:solidFill>
                <a:latin typeface="SimSun" panose="02010600030101010101" pitchFamily="2" charset="-122"/>
                <a:ea typeface="SimSun" panose="02010600030101010101" pitchFamily="2" charset="-122"/>
              </a:rPr>
              <a:t>3360</a:t>
            </a:r>
          </a:p>
        </p:txBody>
      </p:sp>
    </p:spTree>
    <p:extLst>
      <p:ext uri="{BB962C8B-B14F-4D97-AF65-F5344CB8AC3E}">
        <p14:creationId xmlns:p14="http://schemas.microsoft.com/office/powerpoint/2010/main" val="160859503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509774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3.2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PET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数值结果</a:t>
            </a:r>
            <a:endParaRPr lang="en-CN" sz="2400" dirty="0">
              <a:solidFill>
                <a:srgbClr val="C00000"/>
              </a:solidFill>
              <a:latin typeface="SimSun" panose="02010600030101010101" pitchFamily="2" charset="-122"/>
              <a:ea typeface="SimSun" panose="02010600030101010101" pitchFamily="2" charset="-122"/>
            </a:endParaRPr>
          </a:p>
        </p:txBody>
      </p:sp>
      <p:graphicFrame>
        <p:nvGraphicFramePr>
          <p:cNvPr id="14" name="Table 13">
            <a:extLst>
              <a:ext uri="{FF2B5EF4-FFF2-40B4-BE49-F238E27FC236}">
                <a16:creationId xmlns:a16="http://schemas.microsoft.com/office/drawing/2014/main" id="{B0518C5E-CCED-4B4A-A525-6B7962257AA6}"/>
              </a:ext>
            </a:extLst>
          </p:cNvPr>
          <p:cNvGraphicFramePr>
            <a:graphicFrameLocks noGrp="1"/>
          </p:cNvGraphicFramePr>
          <p:nvPr>
            <p:extLst>
              <p:ext uri="{D42A27DB-BD31-4B8C-83A1-F6EECF244321}">
                <p14:modId xmlns:p14="http://schemas.microsoft.com/office/powerpoint/2010/main" val="4254398282"/>
              </p:ext>
            </p:extLst>
          </p:nvPr>
        </p:nvGraphicFramePr>
        <p:xfrm>
          <a:off x="809749" y="2073425"/>
          <a:ext cx="8784976" cy="1800201"/>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512912">
                  <a:extLst>
                    <a:ext uri="{9D8B030D-6E8A-4147-A177-3AD203B41FA5}">
                      <a16:colId xmlns:a16="http://schemas.microsoft.com/office/drawing/2014/main" val="3301206578"/>
                    </a:ext>
                  </a:extLst>
                </a:gridCol>
                <a:gridCol w="1656184">
                  <a:extLst>
                    <a:ext uri="{9D8B030D-6E8A-4147-A177-3AD203B41FA5}">
                      <a16:colId xmlns:a16="http://schemas.microsoft.com/office/drawing/2014/main" val="3113343562"/>
                    </a:ext>
                  </a:extLst>
                </a:gridCol>
                <a:gridCol w="1728192">
                  <a:extLst>
                    <a:ext uri="{9D8B030D-6E8A-4147-A177-3AD203B41FA5}">
                      <a16:colId xmlns:a16="http://schemas.microsoft.com/office/drawing/2014/main" val="1628875701"/>
                    </a:ext>
                  </a:extLst>
                </a:gridCol>
                <a:gridCol w="1512168">
                  <a:extLst>
                    <a:ext uri="{9D8B030D-6E8A-4147-A177-3AD203B41FA5}">
                      <a16:colId xmlns:a16="http://schemas.microsoft.com/office/drawing/2014/main" val="1510237430"/>
                    </a:ext>
                  </a:extLst>
                </a:gridCol>
              </a:tblGrid>
              <a:tr h="468885">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方法</a:t>
                      </a:r>
                    </a:p>
                  </a:txBody>
                  <a:tcPr marL="68580" marR="68580" marT="0" marB="0" anchor="ctr">
                    <a:solidFill>
                      <a:srgbClr val="2B476D"/>
                    </a:solidFill>
                  </a:tcPr>
                </a:tc>
                <a:tc>
                  <a:txBody>
                    <a:bodyPr/>
                    <a:lstStyle/>
                    <a:p>
                      <a:pPr algn="ctr">
                        <a:lnSpc>
                          <a:spcPct val="150000"/>
                        </a:lnSpc>
                      </a:pPr>
                      <a:r>
                        <a:rPr lang="en-US" alt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10s</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FBPConvNet</a:t>
                      </a:r>
                    </a:p>
                  </a:txBody>
                  <a:tcPr marL="68580" marR="68580" marT="0" marB="0" anchor="ctr">
                    <a:solidFill>
                      <a:srgbClr val="2B476D"/>
                    </a:solidFill>
                  </a:tcPr>
                </a:tc>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RED-CNN</a:t>
                      </a:r>
                    </a:p>
                  </a:txBody>
                  <a:tcPr marL="68580" marR="68580" marT="0" marB="0" anchor="ctr">
                    <a:solidFill>
                      <a:srgbClr val="2B476D"/>
                    </a:solidFill>
                  </a:tcPr>
                </a:tc>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WGAN-VGG</a:t>
                      </a:r>
                    </a:p>
                  </a:txBody>
                  <a:tcPr marL="68580" marR="68580" marT="0" marB="0" anchor="ctr">
                    <a:solidFill>
                      <a:srgbClr val="2B476D"/>
                    </a:solidFill>
                  </a:tcPr>
                </a:tc>
                <a:extLst>
                  <a:ext uri="{0D108BD9-81ED-4DB2-BD59-A6C34878D82A}">
                    <a16:rowId xmlns:a16="http://schemas.microsoft.com/office/drawing/2014/main" val="3696920830"/>
                  </a:ext>
                </a:extLst>
              </a:tr>
              <a:tr h="665658">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平均PSNR</a:t>
                      </a:r>
                      <a:r>
                        <a:rPr lang="zh-CN" altLang="en-US"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a:t>
                      </a:r>
                      <a:r>
                        <a:rPr lang="en-US" alt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dB</a:t>
                      </a:r>
                      <a:r>
                        <a:rPr lang="zh-CN" altLang="en-US"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a:t>
                      </a:r>
                      <a:endPar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32.0293</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33.9519</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34.6277</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32.0359</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r h="665658">
                <a:tc>
                  <a:txBody>
                    <a:bodyPr/>
                    <a:lstStyle/>
                    <a:p>
                      <a:pPr algn="ctr">
                        <a:lnSpc>
                          <a:spcPct val="150000"/>
                        </a:lnSpc>
                      </a:pPr>
                      <a:r>
                        <a:rPr lang="en-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平均SSIM</a:t>
                      </a:r>
                    </a:p>
                  </a:txBody>
                  <a:tcPr marL="68580" marR="68580" marT="0" marB="0" anchor="ctr">
                    <a:solidFill>
                      <a:srgbClr val="2B476D"/>
                    </a:solidFill>
                  </a:tcP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0.9389</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0.9424</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0.9547</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US" alt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0.9175</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05169054"/>
                  </a:ext>
                </a:extLst>
              </a:tr>
            </a:tbl>
          </a:graphicData>
        </a:graphic>
      </p:graphicFrame>
      <p:pic>
        <p:nvPicPr>
          <p:cNvPr id="15" name="Picture 14">
            <a:extLst>
              <a:ext uri="{FF2B5EF4-FFF2-40B4-BE49-F238E27FC236}">
                <a16:creationId xmlns:a16="http://schemas.microsoft.com/office/drawing/2014/main" id="{0BCD3599-3E24-2A46-8FDE-A9F47297F346}"/>
              </a:ext>
            </a:extLst>
          </p:cNvPr>
          <p:cNvPicPr/>
          <p:nvPr/>
        </p:nvPicPr>
        <p:blipFill>
          <a:blip r:embed="rId7"/>
          <a:stretch>
            <a:fillRect/>
          </a:stretch>
        </p:blipFill>
        <p:spPr>
          <a:xfrm>
            <a:off x="1421817" y="4017640"/>
            <a:ext cx="7560840" cy="2310263"/>
          </a:xfrm>
          <a:prstGeom prst="rect">
            <a:avLst/>
          </a:prstGeom>
        </p:spPr>
      </p:pic>
      <p:sp>
        <p:nvSpPr>
          <p:cNvPr id="16" name="TextBox 15">
            <a:extLst>
              <a:ext uri="{FF2B5EF4-FFF2-40B4-BE49-F238E27FC236}">
                <a16:creationId xmlns:a16="http://schemas.microsoft.com/office/drawing/2014/main" id="{9675275D-ED01-C549-88EB-B39273CA2730}"/>
              </a:ext>
            </a:extLst>
          </p:cNvPr>
          <p:cNvSpPr txBox="1"/>
          <p:nvPr/>
        </p:nvSpPr>
        <p:spPr>
          <a:xfrm>
            <a:off x="3525589" y="6327903"/>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FBPCvonNet模型重建结果</a:t>
            </a:r>
          </a:p>
        </p:txBody>
      </p:sp>
    </p:spTree>
    <p:extLst>
      <p:ext uri="{BB962C8B-B14F-4D97-AF65-F5344CB8AC3E}">
        <p14:creationId xmlns:p14="http://schemas.microsoft.com/office/powerpoint/2010/main" val="18090264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509774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3.2 </a:t>
            </a:r>
            <a:r>
              <a:rPr lang="zh-CN" altLang="en-US" sz="3200" dirty="0">
                <a:solidFill>
                  <a:srgbClr val="FFFFFF"/>
                </a:solidFill>
                <a:latin typeface="微软雅黑" panose="020B0503020204020204" pitchFamily="34" charset="-122"/>
                <a:ea typeface="微软雅黑" panose="020B0503020204020204" pitchFamily="34" charset="-122"/>
              </a:rPr>
              <a:t>低剂量</a:t>
            </a:r>
            <a:r>
              <a:rPr lang="en-US" altLang="zh-CN" sz="3200" dirty="0">
                <a:solidFill>
                  <a:srgbClr val="FFFFFF"/>
                </a:solidFill>
                <a:latin typeface="微软雅黑" panose="020B0503020204020204" pitchFamily="34" charset="-122"/>
                <a:ea typeface="微软雅黑" panose="020B0503020204020204" pitchFamily="34" charset="-122"/>
              </a:rPr>
              <a:t>PET</a:t>
            </a:r>
            <a:r>
              <a:rPr lang="zh-CN" altLang="en-US" sz="3200" dirty="0">
                <a:solidFill>
                  <a:srgbClr val="FFFFFF"/>
                </a:solidFill>
                <a:latin typeface="微软雅黑" panose="020B0503020204020204" pitchFamily="34" charset="-122"/>
                <a:ea typeface="微软雅黑" panose="020B0503020204020204" pitchFamily="34" charset="-122"/>
              </a:rPr>
              <a:t>高精度重建</a:t>
            </a:r>
            <a:endParaRPr lang="zh-CN" altLang="en-US" sz="3200" dirty="0">
              <a:solidFill>
                <a:srgbClr val="FFFF00"/>
              </a:solidFill>
              <a:latin typeface="微软雅黑" panose="020B0503020204020204" pitchFamily="34" charset="-122"/>
              <a:ea typeface="微软雅黑" panose="020B0503020204020204" pitchFamily="34" charset="-122"/>
            </a:endParaRPr>
          </a:p>
        </p:txBody>
      </p:sp>
      <p:pic>
        <p:nvPicPr>
          <p:cNvPr id="6" name="Picture 21" descr="南京应用数学中心">
            <a:extLst>
              <a:ext uri="{FF2B5EF4-FFF2-40B4-BE49-F238E27FC236}">
                <a16:creationId xmlns:a16="http://schemas.microsoft.com/office/drawing/2014/main" id="{8CFAB2D6-6E55-1947-B7AA-7E95213A5B52}"/>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56564D3-2273-6349-91FC-B9846D45D8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33D5B1DD-5FD2-F448-BA5F-4A7512A604B1}"/>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数值结果</a:t>
            </a:r>
            <a:endParaRPr lang="en-CN" sz="2400" dirty="0">
              <a:solidFill>
                <a:srgbClr val="C00000"/>
              </a:solidFill>
              <a:latin typeface="SimSun" panose="02010600030101010101" pitchFamily="2" charset="-122"/>
              <a:ea typeface="SimSun" panose="02010600030101010101" pitchFamily="2" charset="-122"/>
            </a:endParaRPr>
          </a:p>
        </p:txBody>
      </p:sp>
      <p:pic>
        <p:nvPicPr>
          <p:cNvPr id="8" name="Picture 7">
            <a:extLst>
              <a:ext uri="{FF2B5EF4-FFF2-40B4-BE49-F238E27FC236}">
                <a16:creationId xmlns:a16="http://schemas.microsoft.com/office/drawing/2014/main" id="{F11F9FC8-FC55-914F-B2FC-67A4B673E1D2}"/>
              </a:ext>
            </a:extLst>
          </p:cNvPr>
          <p:cNvPicPr/>
          <p:nvPr/>
        </p:nvPicPr>
        <p:blipFill>
          <a:blip r:embed="rId7"/>
          <a:stretch>
            <a:fillRect/>
          </a:stretch>
        </p:blipFill>
        <p:spPr>
          <a:xfrm>
            <a:off x="1746754" y="1783088"/>
            <a:ext cx="6910961" cy="2142972"/>
          </a:xfrm>
          <a:prstGeom prst="rect">
            <a:avLst/>
          </a:prstGeom>
        </p:spPr>
      </p:pic>
      <p:pic>
        <p:nvPicPr>
          <p:cNvPr id="10" name="Picture 9">
            <a:extLst>
              <a:ext uri="{FF2B5EF4-FFF2-40B4-BE49-F238E27FC236}">
                <a16:creationId xmlns:a16="http://schemas.microsoft.com/office/drawing/2014/main" id="{B6F0B2EC-55FC-474D-B086-D9F06D174F88}"/>
              </a:ext>
            </a:extLst>
          </p:cNvPr>
          <p:cNvPicPr/>
          <p:nvPr/>
        </p:nvPicPr>
        <p:blipFill rotWithShape="1">
          <a:blip r:embed="rId8"/>
          <a:srcRect l="1033"/>
          <a:stretch/>
        </p:blipFill>
        <p:spPr>
          <a:xfrm>
            <a:off x="1746754" y="4304520"/>
            <a:ext cx="6910961" cy="2182878"/>
          </a:xfrm>
          <a:prstGeom prst="rect">
            <a:avLst/>
          </a:prstGeom>
        </p:spPr>
      </p:pic>
      <p:sp>
        <p:nvSpPr>
          <p:cNvPr id="11" name="TextBox 10">
            <a:extLst>
              <a:ext uri="{FF2B5EF4-FFF2-40B4-BE49-F238E27FC236}">
                <a16:creationId xmlns:a16="http://schemas.microsoft.com/office/drawing/2014/main" id="{21EE575D-1068-5E46-AAF7-67E0561E8CC6}"/>
              </a:ext>
            </a:extLst>
          </p:cNvPr>
          <p:cNvSpPr txBox="1"/>
          <p:nvPr/>
        </p:nvSpPr>
        <p:spPr>
          <a:xfrm>
            <a:off x="3556039" y="3926060"/>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RED-CNN模型重建结果</a:t>
            </a:r>
          </a:p>
        </p:txBody>
      </p:sp>
      <p:sp>
        <p:nvSpPr>
          <p:cNvPr id="12" name="TextBox 11">
            <a:extLst>
              <a:ext uri="{FF2B5EF4-FFF2-40B4-BE49-F238E27FC236}">
                <a16:creationId xmlns:a16="http://schemas.microsoft.com/office/drawing/2014/main" id="{B91FF595-BC03-1C4F-A163-27682A253C81}"/>
              </a:ext>
            </a:extLst>
          </p:cNvPr>
          <p:cNvSpPr txBox="1"/>
          <p:nvPr/>
        </p:nvSpPr>
        <p:spPr>
          <a:xfrm>
            <a:off x="3525586" y="6487398"/>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WGAN-VGG模型重建结果</a:t>
            </a:r>
          </a:p>
        </p:txBody>
      </p:sp>
    </p:spTree>
    <p:extLst>
      <p:ext uri="{BB962C8B-B14F-4D97-AF65-F5344CB8AC3E}">
        <p14:creationId xmlns:p14="http://schemas.microsoft.com/office/powerpoint/2010/main" val="1486585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59B77794-2E05-8149-9DE9-294402D35ADB}"/>
              </a:ext>
            </a:extLst>
          </p:cNvPr>
          <p:cNvSpPr>
            <a:spLocks noChangeArrowheads="1"/>
          </p:cNvSpPr>
          <p:nvPr/>
        </p:nvSpPr>
        <p:spPr bwMode="auto">
          <a:xfrm>
            <a:off x="1098028" y="2044279"/>
            <a:ext cx="8640713" cy="3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lvl1pPr marL="342900" indent="-342900" defTabSz="1012825">
              <a:defRPr sz="2000" b="1">
                <a:solidFill>
                  <a:schemeClr val="tx1"/>
                </a:solidFill>
                <a:latin typeface="Times New Roman" panose="02020603050405020304" pitchFamily="18" charset="0"/>
                <a:ea typeface="宋体" panose="02010600030101010101" pitchFamily="2" charset="-122"/>
              </a:defRPr>
            </a:lvl1pPr>
            <a:lvl2pPr marL="8890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一、课题简介</a:t>
            </a: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二、胰胆多模态多基准医学影像数据库建设</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三、低剂量</a:t>
            </a:r>
            <a:r>
              <a:rPr lang="en-US" altLang="zh-CN" sz="3200" dirty="0">
                <a:solidFill>
                  <a:srgbClr val="003366"/>
                </a:solidFill>
                <a:latin typeface="微软雅黑" panose="020B0503020204020204" pitchFamily="34" charset="-122"/>
                <a:ea typeface="微软雅黑" panose="020B0503020204020204" pitchFamily="34" charset="-122"/>
              </a:rPr>
              <a:t>CT/PET</a:t>
            </a:r>
            <a:r>
              <a:rPr lang="zh-CN" altLang="en-US" sz="3200" dirty="0">
                <a:solidFill>
                  <a:srgbClr val="003366"/>
                </a:solidFill>
                <a:latin typeface="微软雅黑" panose="020B0503020204020204" pitchFamily="34" charset="-122"/>
                <a:ea typeface="微软雅黑" panose="020B0503020204020204" pitchFamily="34" charset="-122"/>
              </a:rPr>
              <a:t>高精度重建模型和算法</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四、术中荧光导航图像精准分析</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五、存在的问题及下一步工作</a:t>
            </a:r>
            <a:endParaRPr lang="en-US" altLang="zh-CN" sz="3200" dirty="0">
              <a:solidFill>
                <a:srgbClr val="003366"/>
              </a:solidFill>
              <a:latin typeface="微软雅黑" panose="020B0503020204020204" pitchFamily="34" charset="-122"/>
              <a:ea typeface="微软雅黑" panose="020B0503020204020204" pitchFamily="34" charset="-122"/>
            </a:endParaRPr>
          </a:p>
        </p:txBody>
      </p:sp>
      <p:sp>
        <p:nvSpPr>
          <p:cNvPr id="6147" name="Text Box 4">
            <a:extLst>
              <a:ext uri="{FF2B5EF4-FFF2-40B4-BE49-F238E27FC236}">
                <a16:creationId xmlns:a16="http://schemas.microsoft.com/office/drawing/2014/main" id="{8F4F8F0E-961F-A641-B302-9974B2379BEC}"/>
              </a:ext>
            </a:extLst>
          </p:cNvPr>
          <p:cNvSpPr txBox="1">
            <a:spLocks noChangeArrowheads="1"/>
          </p:cNvSpPr>
          <p:nvPr/>
        </p:nvSpPr>
        <p:spPr bwMode="auto">
          <a:xfrm>
            <a:off x="157163" y="129208"/>
            <a:ext cx="1008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4000">
                <a:solidFill>
                  <a:srgbClr val="FFFFFF"/>
                </a:solidFill>
                <a:latin typeface="微软雅黑" panose="020B0503020204020204" pitchFamily="34" charset="-122"/>
                <a:ea typeface="微软雅黑" panose="020B0503020204020204" pitchFamily="34" charset="-122"/>
              </a:rPr>
              <a:t>内容提要</a:t>
            </a:r>
          </a:p>
        </p:txBody>
      </p:sp>
      <p:sp>
        <p:nvSpPr>
          <p:cNvPr id="2" name="矩形 1">
            <a:extLst>
              <a:ext uri="{FF2B5EF4-FFF2-40B4-BE49-F238E27FC236}">
                <a16:creationId xmlns:a16="http://schemas.microsoft.com/office/drawing/2014/main" id="{1E7E5913-AF6F-43D6-B256-8253552D3D5E}"/>
              </a:ext>
            </a:extLst>
          </p:cNvPr>
          <p:cNvSpPr/>
          <p:nvPr/>
        </p:nvSpPr>
        <p:spPr>
          <a:xfrm>
            <a:off x="1026022" y="3945632"/>
            <a:ext cx="8136904" cy="708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Picture 21" descr="南京应用数学中心">
            <a:extLst>
              <a:ext uri="{FF2B5EF4-FFF2-40B4-BE49-F238E27FC236}">
                <a16:creationId xmlns:a16="http://schemas.microsoft.com/office/drawing/2014/main" id="{911C4295-96AC-4C44-99C1-D51A0140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44" y="647013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2F109E-A130-E84F-9F03-E9BE8B05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81" y="6470137"/>
            <a:ext cx="1119544" cy="35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301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6979482"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4.1</a:t>
            </a:r>
            <a:r>
              <a:rPr lang="zh-CN" altLang="en-US" sz="3200" dirty="0">
                <a:solidFill>
                  <a:srgbClr val="FFFFFF"/>
                </a:solidFill>
                <a:latin typeface="微软雅黑" panose="020B0503020204020204" pitchFamily="34" charset="-122"/>
                <a:ea typeface="微软雅黑" panose="020B0503020204020204" pitchFamily="34" charset="-122"/>
              </a:rPr>
              <a:t> </a:t>
            </a:r>
            <a:r>
              <a:rPr lang="en-US" altLang="zh-CN" sz="3200" dirty="0">
                <a:solidFill>
                  <a:srgbClr val="FFFFFF"/>
                </a:solidFill>
                <a:latin typeface="微软雅黑" panose="020B0503020204020204" pitchFamily="34" charset="-122"/>
                <a:ea typeface="微软雅黑" panose="020B0503020204020204" pitchFamily="34" charset="-122"/>
              </a:rPr>
              <a:t>ICG</a:t>
            </a:r>
            <a:r>
              <a:rPr lang="zh-CN" altLang="en-US" sz="3200" dirty="0">
                <a:solidFill>
                  <a:srgbClr val="FFFFFF"/>
                </a:solidFill>
                <a:latin typeface="微软雅黑" panose="020B0503020204020204" pitchFamily="34" charset="-122"/>
                <a:ea typeface="微软雅黑" panose="020B0503020204020204" pitchFamily="34" charset="-122"/>
              </a:rPr>
              <a:t>术中荧光成像国内外研究总结</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3" name="TextBox 2">
            <a:extLst>
              <a:ext uri="{FF2B5EF4-FFF2-40B4-BE49-F238E27FC236}">
                <a16:creationId xmlns:a16="http://schemas.microsoft.com/office/drawing/2014/main" id="{DBF9B898-3640-6946-BC18-73E70371C0A8}"/>
              </a:ext>
            </a:extLst>
          </p:cNvPr>
          <p:cNvSpPr txBox="1"/>
          <p:nvPr/>
        </p:nvSpPr>
        <p:spPr>
          <a:xfrm>
            <a:off x="547961" y="1584070"/>
            <a:ext cx="9001000" cy="141577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zh-CN" sz="2200" dirty="0">
                <a:solidFill>
                  <a:srgbClr val="2B476D"/>
                </a:solidFill>
                <a:latin typeface="SimSun" panose="02010600030101010101" pitchFamily="2" charset="-122"/>
                <a:ea typeface="SimSun" panose="02010600030101010101" pitchFamily="2" charset="-122"/>
              </a:rPr>
              <a:t>ICG</a:t>
            </a:r>
            <a:r>
              <a:rPr lang="zh-CN" altLang="en-US" sz="2200" dirty="0">
                <a:solidFill>
                  <a:srgbClr val="2B476D"/>
                </a:solidFill>
                <a:latin typeface="SimSun" panose="02010600030101010101" pitchFamily="2" charset="-122"/>
                <a:ea typeface="SimSun" panose="02010600030101010101" pitchFamily="2" charset="-122"/>
              </a:rPr>
              <a:t>荧光分子术中成像在肝胰胆恶性肿瘤术中导航中的应用</a:t>
            </a:r>
            <a:endParaRPr lang="en-US" altLang="zh-CN" sz="2200" dirty="0">
              <a:solidFill>
                <a:srgbClr val="2B476D"/>
              </a:solidFill>
            </a:endParaRPr>
          </a:p>
          <a:p>
            <a:pPr marL="342900" indent="-342900">
              <a:spcBef>
                <a:spcPts val="1200"/>
              </a:spcBef>
              <a:buFont typeface="Arial" panose="020B0604020202020204" pitchFamily="34" charset="0"/>
              <a:buChar char="•"/>
            </a:pPr>
            <a:r>
              <a:rPr lang="en-US" altLang="zh-CN" sz="2200" dirty="0">
                <a:solidFill>
                  <a:srgbClr val="2B476D"/>
                </a:solidFill>
                <a:latin typeface="SimSun" panose="02010600030101010101" pitchFamily="2" charset="-122"/>
                <a:ea typeface="SimSun" panose="02010600030101010101" pitchFamily="2" charset="-122"/>
              </a:rPr>
              <a:t>ICG</a:t>
            </a:r>
            <a:r>
              <a:rPr lang="zh-CN" altLang="en-US" sz="2200" dirty="0">
                <a:solidFill>
                  <a:srgbClr val="2B476D"/>
                </a:solidFill>
              </a:rPr>
              <a:t>在肝胆胰中的代谢过程</a:t>
            </a:r>
            <a:endParaRPr lang="en-US" altLang="zh-CN" sz="2200" dirty="0">
              <a:solidFill>
                <a:srgbClr val="2B476D"/>
              </a:solidFill>
            </a:endParaRPr>
          </a:p>
          <a:p>
            <a:pPr marL="342900" indent="-342900">
              <a:spcBef>
                <a:spcPts val="1200"/>
              </a:spcBef>
              <a:buFont typeface="Arial" panose="020B0604020202020204" pitchFamily="34" charset="0"/>
              <a:buChar char="•"/>
            </a:pPr>
            <a:r>
              <a:rPr lang="en-US" altLang="zh-CN" sz="2200" dirty="0">
                <a:solidFill>
                  <a:srgbClr val="2B476D"/>
                </a:solidFill>
                <a:latin typeface="SimSun" panose="02010600030101010101" pitchFamily="2" charset="-122"/>
                <a:ea typeface="SimSun" panose="02010600030101010101" pitchFamily="2" charset="-122"/>
              </a:rPr>
              <a:t>ICG</a:t>
            </a:r>
            <a:r>
              <a:rPr lang="zh-CN" altLang="en-US" sz="2200" dirty="0">
                <a:solidFill>
                  <a:srgbClr val="2B476D"/>
                </a:solidFill>
              </a:rPr>
              <a:t>术中荧光图像的影像表征和分类</a:t>
            </a:r>
            <a:r>
              <a:rPr lang="en-CN" sz="2200" dirty="0">
                <a:solidFill>
                  <a:srgbClr val="2B476D"/>
                </a:solidFill>
              </a:rPr>
              <a:t> </a:t>
            </a:r>
            <a:endParaRPr lang="en-US" altLang="zh-CN" sz="2200" dirty="0">
              <a:solidFill>
                <a:srgbClr val="2B476D"/>
              </a:solidFill>
            </a:endParaRPr>
          </a:p>
        </p:txBody>
      </p:sp>
      <p:pic>
        <p:nvPicPr>
          <p:cNvPr id="6" name="Picture 21" descr="南京应用数学中心">
            <a:extLst>
              <a:ext uri="{FF2B5EF4-FFF2-40B4-BE49-F238E27FC236}">
                <a16:creationId xmlns:a16="http://schemas.microsoft.com/office/drawing/2014/main" id="{338BB052-7A34-4C45-9BEF-715461E5BFE8}"/>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ADA287-F957-4A45-B679-E9177E81C9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pic>
        <p:nvPicPr>
          <p:cNvPr id="8" name="Picture 7" descr="/Users/wangdong/Documents/Data/gulou fluorescence/test3.giftest3">
            <a:extLst>
              <a:ext uri="{FF2B5EF4-FFF2-40B4-BE49-F238E27FC236}">
                <a16:creationId xmlns:a16="http://schemas.microsoft.com/office/drawing/2014/main" id="{A4DD69A3-4D0D-7848-AFE4-FA0F4CD44726}"/>
              </a:ext>
            </a:extLst>
          </p:cNvPr>
          <p:cNvPicPr>
            <a:picLocks noChangeAspect="1"/>
          </p:cNvPicPr>
          <p:nvPr/>
        </p:nvPicPr>
        <p:blipFill>
          <a:blip r:embed="rId7"/>
          <a:srcRect/>
          <a:stretch>
            <a:fillRect/>
          </a:stretch>
        </p:blipFill>
        <p:spPr>
          <a:xfrm>
            <a:off x="703936" y="3802980"/>
            <a:ext cx="4222750" cy="2374900"/>
          </a:xfrm>
          <a:prstGeom prst="rect">
            <a:avLst/>
          </a:prstGeom>
        </p:spPr>
      </p:pic>
      <p:pic>
        <p:nvPicPr>
          <p:cNvPr id="9" name="Picture 8" descr="/Users/wangdong/Documents/Data/gulou fluorescence/test2.giftest2">
            <a:extLst>
              <a:ext uri="{FF2B5EF4-FFF2-40B4-BE49-F238E27FC236}">
                <a16:creationId xmlns:a16="http://schemas.microsoft.com/office/drawing/2014/main" id="{B4A260A4-0999-BC45-BED0-CE2C1F7C4EA0}"/>
              </a:ext>
            </a:extLst>
          </p:cNvPr>
          <p:cNvPicPr>
            <a:picLocks noChangeAspect="1"/>
          </p:cNvPicPr>
          <p:nvPr/>
        </p:nvPicPr>
        <p:blipFill>
          <a:blip r:embed="rId8"/>
          <a:srcRect/>
          <a:stretch>
            <a:fillRect/>
          </a:stretch>
        </p:blipFill>
        <p:spPr>
          <a:xfrm>
            <a:off x="5202237" y="3795995"/>
            <a:ext cx="4235450" cy="2381885"/>
          </a:xfrm>
          <a:prstGeom prst="rect">
            <a:avLst/>
          </a:prstGeom>
        </p:spPr>
      </p:pic>
    </p:spTree>
    <p:extLst>
      <p:ext uri="{BB962C8B-B14F-4D97-AF65-F5344CB8AC3E}">
        <p14:creationId xmlns:p14="http://schemas.microsoft.com/office/powerpoint/2010/main" val="271846595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7279436"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4.2</a:t>
            </a:r>
            <a:r>
              <a:rPr lang="zh-CN" altLang="en-US" sz="3200" dirty="0">
                <a:solidFill>
                  <a:srgbClr val="FFFFFF"/>
                </a:solidFill>
                <a:latin typeface="微软雅黑" panose="020B0503020204020204" pitchFamily="34" charset="-122"/>
                <a:ea typeface="微软雅黑" panose="020B0503020204020204" pitchFamily="34" charset="-122"/>
              </a:rPr>
              <a:t> 新型荧光</a:t>
            </a:r>
            <a:r>
              <a:rPr lang="en-US" altLang="zh-CN" sz="3200" dirty="0">
                <a:solidFill>
                  <a:srgbClr val="FFFFFF"/>
                </a:solidFill>
                <a:latin typeface="微软雅黑" panose="020B0503020204020204" pitchFamily="34" charset="-122"/>
                <a:ea typeface="微软雅黑" panose="020B0503020204020204" pitchFamily="34" charset="-122"/>
              </a:rPr>
              <a:t>/</a:t>
            </a:r>
            <a:r>
              <a:rPr lang="zh-CN" altLang="en-US" sz="3200" dirty="0">
                <a:solidFill>
                  <a:srgbClr val="FFFFFF"/>
                </a:solidFill>
                <a:latin typeface="微软雅黑" panose="020B0503020204020204" pitchFamily="34" charset="-122"/>
                <a:ea typeface="微软雅黑" panose="020B0503020204020204" pitchFamily="34" charset="-122"/>
              </a:rPr>
              <a:t>核素双模态分子影像探针</a:t>
            </a:r>
            <a:endParaRPr lang="zh-CN" altLang="en-US" sz="3200" dirty="0">
              <a:solidFill>
                <a:srgbClr val="FFFF00"/>
              </a:solidFill>
              <a:latin typeface="微软雅黑" panose="020B0503020204020204" pitchFamily="34" charset="-122"/>
              <a:ea typeface="微软雅黑" panose="020B0503020204020204" pitchFamily="34" charset="-122"/>
            </a:endParaRPr>
          </a:p>
        </p:txBody>
      </p:sp>
      <p:pic>
        <p:nvPicPr>
          <p:cNvPr id="4" name="Picture 21" descr="南京应用数学中心">
            <a:extLst>
              <a:ext uri="{FF2B5EF4-FFF2-40B4-BE49-F238E27FC236}">
                <a16:creationId xmlns:a16="http://schemas.microsoft.com/office/drawing/2014/main" id="{E0A41417-2BAB-E048-B258-590FF2D64077}"/>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28A6A8-70DC-1347-9EF8-BDD9F9A7F5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7" name="TextBox 6">
            <a:extLst>
              <a:ext uri="{FF2B5EF4-FFF2-40B4-BE49-F238E27FC236}">
                <a16:creationId xmlns:a16="http://schemas.microsoft.com/office/drawing/2014/main" id="{C09CF01D-A771-1C4A-B728-A2E0F6A7488E}"/>
              </a:ext>
            </a:extLst>
          </p:cNvPr>
          <p:cNvSpPr txBox="1"/>
          <p:nvPr/>
        </p:nvSpPr>
        <p:spPr>
          <a:xfrm>
            <a:off x="449709" y="1281336"/>
            <a:ext cx="9433047" cy="227754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rPr>
              <a:t>发展了碱性磷酸酶调控的分子共组装策略，应用于构建碱性磷酸酶响应的</a:t>
            </a:r>
            <a:r>
              <a:rPr lang="zh-CN" altLang="en-US" sz="2200" dirty="0">
                <a:solidFill>
                  <a:srgbClr val="C00000"/>
                </a:solidFill>
              </a:rPr>
              <a:t>近红外荧光和核素成像双模态分子影像探针</a:t>
            </a:r>
            <a:r>
              <a:rPr lang="zh-CN" altLang="en-US" sz="2200" dirty="0">
                <a:solidFill>
                  <a:srgbClr val="2B476D"/>
                </a:solidFill>
              </a:rPr>
              <a:t>，在宫颈癌荷瘤小鼠模型上顺利开展了肿瘤灶的荧光和</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双模态成像分析</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有望利用</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成像全身成像和高灵敏度的优点，进一步应用于临床上术前全身成像监测碱性磷酸酶阳性肿瘤灶，而利用近红外荧光成像开展术中荧光手术导航，指示肿瘤边界，指导肿瘤切割</a:t>
            </a:r>
            <a:endParaRPr lang="en-US" altLang="zh-CN" sz="2200" dirty="0">
              <a:solidFill>
                <a:srgbClr val="2B476D"/>
              </a:solidFill>
            </a:endParaRPr>
          </a:p>
        </p:txBody>
      </p:sp>
      <p:sp>
        <p:nvSpPr>
          <p:cNvPr id="2" name="TextBox 1">
            <a:extLst>
              <a:ext uri="{FF2B5EF4-FFF2-40B4-BE49-F238E27FC236}">
                <a16:creationId xmlns:a16="http://schemas.microsoft.com/office/drawing/2014/main" id="{501B133E-638D-894C-8967-6F7363FAC776}"/>
              </a:ext>
            </a:extLst>
          </p:cNvPr>
          <p:cNvSpPr txBox="1"/>
          <p:nvPr/>
        </p:nvSpPr>
        <p:spPr>
          <a:xfrm>
            <a:off x="6995550" y="4524707"/>
            <a:ext cx="2520280" cy="1446550"/>
          </a:xfrm>
          <a:prstGeom prst="rect">
            <a:avLst/>
          </a:prstGeom>
          <a:noFill/>
        </p:spPr>
        <p:txBody>
          <a:bodyPr wrap="square" rtlCol="0">
            <a:spAutoFit/>
          </a:bodyPr>
          <a:lstStyle/>
          <a:p>
            <a:pPr algn="ctr"/>
            <a:r>
              <a:rPr lang="en-CN" sz="2200" dirty="0">
                <a:solidFill>
                  <a:srgbClr val="C00000"/>
                </a:solidFill>
              </a:rPr>
              <a:t>南京大学叶德举</a:t>
            </a:r>
          </a:p>
          <a:p>
            <a:pPr algn="ctr"/>
            <a:r>
              <a:rPr lang="en-CN" sz="2200" dirty="0">
                <a:solidFill>
                  <a:srgbClr val="C00000"/>
                </a:solidFill>
              </a:rPr>
              <a:t>教授团队工作</a:t>
            </a:r>
          </a:p>
          <a:p>
            <a:pPr algn="ctr"/>
            <a:endParaRPr lang="en-CN" sz="2200" dirty="0">
              <a:solidFill>
                <a:srgbClr val="C00000"/>
              </a:solidFill>
            </a:endParaRPr>
          </a:p>
          <a:p>
            <a:r>
              <a:rPr lang="en-CN" sz="2200" dirty="0">
                <a:solidFill>
                  <a:srgbClr val="C00000"/>
                </a:solidFill>
              </a:rPr>
              <a:t>Nano Letters, 2021</a:t>
            </a:r>
          </a:p>
        </p:txBody>
      </p:sp>
      <p:pic>
        <p:nvPicPr>
          <p:cNvPr id="10" name="Picture 9">
            <a:extLst>
              <a:ext uri="{FF2B5EF4-FFF2-40B4-BE49-F238E27FC236}">
                <a16:creationId xmlns:a16="http://schemas.microsoft.com/office/drawing/2014/main" id="{AAC79977-5EB0-0140-B573-5A8179E35007}"/>
              </a:ext>
            </a:extLst>
          </p:cNvPr>
          <p:cNvPicPr/>
          <p:nvPr/>
        </p:nvPicPr>
        <p:blipFill rotWithShape="1">
          <a:blip r:embed="rId7"/>
          <a:srcRect l="849" t="1367" b="1155"/>
          <a:stretch/>
        </p:blipFill>
        <p:spPr bwMode="auto">
          <a:xfrm>
            <a:off x="820270" y="3642336"/>
            <a:ext cx="5908772" cy="31950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164862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3033203"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1.1</a:t>
            </a:r>
            <a:r>
              <a:rPr lang="zh-CN" altLang="en-US" sz="3200" dirty="0">
                <a:solidFill>
                  <a:schemeClr val="bg1"/>
                </a:solidFill>
                <a:latin typeface="微软雅黑" panose="020B0503020204020204" pitchFamily="34" charset="-122"/>
                <a:ea typeface="微软雅黑" panose="020B0503020204020204" pitchFamily="34" charset="-122"/>
              </a:rPr>
              <a:t> 研究背景</a:t>
            </a:r>
          </a:p>
        </p:txBody>
      </p:sp>
      <p:pic>
        <p:nvPicPr>
          <p:cNvPr id="7" name="Picture 21" descr="南京应用数学中心">
            <a:extLst>
              <a:ext uri="{FF2B5EF4-FFF2-40B4-BE49-F238E27FC236}">
                <a16:creationId xmlns:a16="http://schemas.microsoft.com/office/drawing/2014/main" id="{D160FC4E-7BD3-9E42-920C-1DFC2C98F75A}"/>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2ED0A81-0108-0242-9805-1FC00DDE13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文本框 1">
            <a:extLst>
              <a:ext uri="{FF2B5EF4-FFF2-40B4-BE49-F238E27FC236}">
                <a16:creationId xmlns:a16="http://schemas.microsoft.com/office/drawing/2014/main" id="{A8355C57-B0C2-9B42-A55B-9EEEAB0FFC00}"/>
              </a:ext>
            </a:extLst>
          </p:cNvPr>
          <p:cNvSpPr txBox="1"/>
          <p:nvPr/>
        </p:nvSpPr>
        <p:spPr>
          <a:xfrm>
            <a:off x="666913" y="1496832"/>
            <a:ext cx="9023964" cy="2123658"/>
          </a:xfrm>
          <a:prstGeom prst="rect">
            <a:avLst/>
          </a:prstGeom>
          <a:noFill/>
        </p:spPr>
        <p:txBody>
          <a:bodyPr wrap="square" rtlCol="0">
            <a:spAutoFit/>
          </a:bodyPr>
          <a:lstStyle/>
          <a:p>
            <a:pPr marL="342900" indent="-342900" defTabSz="975390" eaLnBrk="1" fontAlgn="auto" hangingPunct="1">
              <a:spcBef>
                <a:spcPts val="0"/>
              </a:spcBef>
              <a:spcAft>
                <a:spcPts val="0"/>
              </a:spcAft>
              <a:buFont typeface="Arial" panose="020B0604020202020204" pitchFamily="34" charset="0"/>
              <a:buChar char="•"/>
              <a:defRPr/>
            </a:pPr>
            <a:r>
              <a:rPr lang="zh-CN" altLang="en-US" sz="2200" dirty="0">
                <a:solidFill>
                  <a:srgbClr val="2B476D"/>
                </a:solidFill>
                <a:latin typeface="SimSun" panose="02010600030101010101" pitchFamily="2" charset="-122"/>
                <a:ea typeface="SimSun" panose="02010600030101010101" pitchFamily="2" charset="-122"/>
              </a:rPr>
              <a:t>胰胆癌通常小而隐蔽、对周围血管和组织的浸润性强、边界高度模糊、形状复杂多变</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defTabSz="975390" eaLnBrk="1" fontAlgn="auto" hangingPunct="1">
              <a:spcBef>
                <a:spcPts val="0"/>
              </a:spcBef>
              <a:spcAft>
                <a:spcPts val="0"/>
              </a:spcAft>
              <a:buFont typeface="Arial" panose="020B0604020202020204" pitchFamily="34" charset="0"/>
              <a:buChar char="•"/>
              <a:defRPr/>
            </a:pPr>
            <a:r>
              <a:rPr lang="zh-CN" altLang="en-US" sz="2200" dirty="0">
                <a:solidFill>
                  <a:srgbClr val="C00000"/>
                </a:solidFill>
                <a:latin typeface="SimSun" panose="02010600030101010101" pitchFamily="2" charset="-122"/>
                <a:ea typeface="SimSun" panose="02010600030101010101" pitchFamily="2" charset="-122"/>
              </a:rPr>
              <a:t>小而隐蔽：难发现难诊断</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defTabSz="975390" eaLnBrk="1" fontAlgn="auto" hangingPunct="1">
              <a:spcBef>
                <a:spcPts val="0"/>
              </a:spcBef>
              <a:spcAft>
                <a:spcPts val="0"/>
              </a:spcAft>
              <a:buFont typeface="Arial" panose="020B0604020202020204" pitchFamily="34" charset="0"/>
              <a:buChar char="•"/>
              <a:defRPr/>
            </a:pPr>
            <a:r>
              <a:rPr lang="zh-CN" altLang="en-US" sz="2200" dirty="0">
                <a:solidFill>
                  <a:srgbClr val="C00000"/>
                </a:solidFill>
                <a:latin typeface="SimSun" panose="02010600030101010101" pitchFamily="2" charset="-122"/>
                <a:ea typeface="SimSun" panose="02010600030101010101" pitchFamily="2" charset="-122"/>
              </a:rPr>
              <a:t>浸润性强模糊：难精准诊疗</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defTabSz="975390" eaLnBrk="1" fontAlgn="auto" hangingPunct="1">
              <a:spcBef>
                <a:spcPts val="0"/>
              </a:spcBef>
              <a:spcAft>
                <a:spcPts val="0"/>
              </a:spcAft>
              <a:buFont typeface="Arial" panose="020B0604020202020204" pitchFamily="34" charset="0"/>
              <a:buChar char="•"/>
              <a:defRPr/>
            </a:pPr>
            <a:r>
              <a:rPr lang="zh-CN" altLang="en-US" sz="2200" dirty="0">
                <a:solidFill>
                  <a:srgbClr val="C00000"/>
                </a:solidFill>
                <a:latin typeface="SimSun" panose="02010600030101010101" pitchFamily="2" charset="-122"/>
                <a:ea typeface="SimSun" panose="02010600030101010101" pitchFamily="2" charset="-122"/>
              </a:rPr>
              <a:t>恶性大：疗效评估和预后差</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defTabSz="975390" eaLnBrk="1" fontAlgn="auto" hangingPunct="1">
              <a:spcBef>
                <a:spcPts val="0"/>
              </a:spcBef>
              <a:spcAft>
                <a:spcPts val="0"/>
              </a:spcAft>
              <a:buFont typeface="Arial" panose="020B0604020202020204" pitchFamily="34" charset="0"/>
              <a:buChar char="•"/>
              <a:defRPr/>
            </a:pPr>
            <a:r>
              <a:rPr lang="zh-CN" altLang="en-US" sz="2200" dirty="0">
                <a:solidFill>
                  <a:srgbClr val="2B476D"/>
                </a:solidFill>
                <a:latin typeface="SimSun" panose="02010600030101010101" pitchFamily="2" charset="-122"/>
                <a:ea typeface="SimSun" panose="02010600030101010101" pitchFamily="2" charset="-122"/>
              </a:rPr>
              <a:t>现有的影像技术效果不理想，使得胰胆恶性肿瘤的精准诊疗举步维艰</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13" name="图片 15">
            <a:extLst>
              <a:ext uri="{FF2B5EF4-FFF2-40B4-BE49-F238E27FC236}">
                <a16:creationId xmlns:a16="http://schemas.microsoft.com/office/drawing/2014/main" id="{147938E5-2F2B-D84C-8491-8980EC13B6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95" y="4096494"/>
            <a:ext cx="2343878" cy="1884177"/>
          </a:xfrm>
          <a:prstGeom prst="rect">
            <a:avLst/>
          </a:prstGeom>
        </p:spPr>
      </p:pic>
      <p:pic>
        <p:nvPicPr>
          <p:cNvPr id="14" name="图片 8">
            <a:extLst>
              <a:ext uri="{FF2B5EF4-FFF2-40B4-BE49-F238E27FC236}">
                <a16:creationId xmlns:a16="http://schemas.microsoft.com/office/drawing/2014/main" id="{A136B392-AFE7-9442-ADD7-132851E9D0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0064" y="4096495"/>
            <a:ext cx="2343878" cy="1884176"/>
          </a:xfrm>
          <a:prstGeom prst="rect">
            <a:avLst/>
          </a:prstGeom>
        </p:spPr>
      </p:pic>
      <p:pic>
        <p:nvPicPr>
          <p:cNvPr id="15" name="图片 5">
            <a:extLst>
              <a:ext uri="{FF2B5EF4-FFF2-40B4-BE49-F238E27FC236}">
                <a16:creationId xmlns:a16="http://schemas.microsoft.com/office/drawing/2014/main" id="{042C35AC-C378-4241-894C-44832FD052F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707" r="6523"/>
          <a:stretch>
            <a:fillRect/>
          </a:stretch>
        </p:blipFill>
        <p:spPr>
          <a:xfrm>
            <a:off x="6864934" y="4089648"/>
            <a:ext cx="2343878" cy="1884176"/>
          </a:xfrm>
          <a:prstGeom prst="rect">
            <a:avLst/>
          </a:prstGeom>
        </p:spPr>
      </p:pic>
      <p:cxnSp>
        <p:nvCxnSpPr>
          <p:cNvPr id="16" name="直接箭头连接符 19">
            <a:extLst>
              <a:ext uri="{FF2B5EF4-FFF2-40B4-BE49-F238E27FC236}">
                <a16:creationId xmlns:a16="http://schemas.microsoft.com/office/drawing/2014/main" id="{5BAA2F19-2AE7-6F42-9934-6A15861F7FBB}"/>
              </a:ext>
            </a:extLst>
          </p:cNvPr>
          <p:cNvCxnSpPr/>
          <p:nvPr/>
        </p:nvCxnSpPr>
        <p:spPr>
          <a:xfrm flipH="1" flipV="1">
            <a:off x="2082929" y="5038582"/>
            <a:ext cx="419879" cy="196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9">
            <a:extLst>
              <a:ext uri="{FF2B5EF4-FFF2-40B4-BE49-F238E27FC236}">
                <a16:creationId xmlns:a16="http://schemas.microsoft.com/office/drawing/2014/main" id="{B6A77F95-8B24-9645-A976-63747A6F0F53}"/>
              </a:ext>
            </a:extLst>
          </p:cNvPr>
          <p:cNvCxnSpPr/>
          <p:nvPr/>
        </p:nvCxnSpPr>
        <p:spPr>
          <a:xfrm flipH="1" flipV="1">
            <a:off x="4896948" y="4834973"/>
            <a:ext cx="419879" cy="196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9">
            <a:extLst>
              <a:ext uri="{FF2B5EF4-FFF2-40B4-BE49-F238E27FC236}">
                <a16:creationId xmlns:a16="http://schemas.microsoft.com/office/drawing/2014/main" id="{4EDB50CB-D800-4B41-8081-DD58D9E33E47}"/>
              </a:ext>
            </a:extLst>
          </p:cNvPr>
          <p:cNvCxnSpPr/>
          <p:nvPr/>
        </p:nvCxnSpPr>
        <p:spPr>
          <a:xfrm flipH="1" flipV="1">
            <a:off x="8143298" y="5045767"/>
            <a:ext cx="419879" cy="196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5833574-A102-9B4E-BEBB-4F0DFF21CFBB}"/>
              </a:ext>
            </a:extLst>
          </p:cNvPr>
          <p:cNvSpPr txBox="1"/>
          <p:nvPr/>
        </p:nvSpPr>
        <p:spPr>
          <a:xfrm>
            <a:off x="3934948" y="5961856"/>
            <a:ext cx="2343878"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边界模糊的胆管癌</a:t>
            </a:r>
          </a:p>
        </p:txBody>
      </p:sp>
      <p:sp>
        <p:nvSpPr>
          <p:cNvPr id="19" name="TextBox 18">
            <a:extLst>
              <a:ext uri="{FF2B5EF4-FFF2-40B4-BE49-F238E27FC236}">
                <a16:creationId xmlns:a16="http://schemas.microsoft.com/office/drawing/2014/main" id="{5A71F5A4-F22C-704D-9532-220F796F77A2}"/>
              </a:ext>
            </a:extLst>
          </p:cNvPr>
          <p:cNvSpPr txBox="1"/>
          <p:nvPr/>
        </p:nvSpPr>
        <p:spPr>
          <a:xfrm>
            <a:off x="963187" y="5961856"/>
            <a:ext cx="2487894"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边界模糊的胰腺肿瘤</a:t>
            </a:r>
          </a:p>
        </p:txBody>
      </p:sp>
      <p:sp>
        <p:nvSpPr>
          <p:cNvPr id="20" name="TextBox 19">
            <a:extLst>
              <a:ext uri="{FF2B5EF4-FFF2-40B4-BE49-F238E27FC236}">
                <a16:creationId xmlns:a16="http://schemas.microsoft.com/office/drawing/2014/main" id="{15B3661C-F0F8-F647-B4E2-00C421B2A879}"/>
              </a:ext>
            </a:extLst>
          </p:cNvPr>
          <p:cNvSpPr txBox="1"/>
          <p:nvPr/>
        </p:nvSpPr>
        <p:spPr>
          <a:xfrm>
            <a:off x="6623036" y="5961856"/>
            <a:ext cx="2827673"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术中发现的胰腺小肿瘤</a:t>
            </a:r>
          </a:p>
        </p:txBody>
      </p:sp>
    </p:spTree>
    <p:extLst>
      <p:ext uri="{BB962C8B-B14F-4D97-AF65-F5344CB8AC3E}">
        <p14:creationId xmlns:p14="http://schemas.microsoft.com/office/powerpoint/2010/main" val="378489373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59B77794-2E05-8149-9DE9-294402D35ADB}"/>
              </a:ext>
            </a:extLst>
          </p:cNvPr>
          <p:cNvSpPr>
            <a:spLocks noChangeArrowheads="1"/>
          </p:cNvSpPr>
          <p:nvPr/>
        </p:nvSpPr>
        <p:spPr bwMode="auto">
          <a:xfrm>
            <a:off x="1098028" y="2044279"/>
            <a:ext cx="8640713" cy="3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lvl1pPr marL="342900" indent="-342900" defTabSz="1012825">
              <a:defRPr sz="2000" b="1">
                <a:solidFill>
                  <a:schemeClr val="tx1"/>
                </a:solidFill>
                <a:latin typeface="Times New Roman" panose="02020603050405020304" pitchFamily="18" charset="0"/>
                <a:ea typeface="宋体" panose="02010600030101010101" pitchFamily="2" charset="-122"/>
              </a:defRPr>
            </a:lvl1pPr>
            <a:lvl2pPr marL="8890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一、课题简介</a:t>
            </a: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二、胰胆多模态多基准医学影像数据库建设</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三、低剂量</a:t>
            </a:r>
            <a:r>
              <a:rPr lang="en-US" altLang="zh-CN" sz="3200" dirty="0">
                <a:solidFill>
                  <a:srgbClr val="003366"/>
                </a:solidFill>
                <a:latin typeface="微软雅黑" panose="020B0503020204020204" pitchFamily="34" charset="-122"/>
                <a:ea typeface="微软雅黑" panose="020B0503020204020204" pitchFamily="34" charset="-122"/>
              </a:rPr>
              <a:t>CT/PET</a:t>
            </a:r>
            <a:r>
              <a:rPr lang="zh-CN" altLang="en-US" sz="3200" dirty="0">
                <a:solidFill>
                  <a:srgbClr val="003366"/>
                </a:solidFill>
                <a:latin typeface="微软雅黑" panose="020B0503020204020204" pitchFamily="34" charset="-122"/>
                <a:ea typeface="微软雅黑" panose="020B0503020204020204" pitchFamily="34" charset="-122"/>
              </a:rPr>
              <a:t>高精度重建模型和算法</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四、术中荧光导航图像精准分析</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五、存在的问题及下一步工作</a:t>
            </a:r>
            <a:endParaRPr lang="en-US" altLang="zh-CN" sz="3200" dirty="0">
              <a:solidFill>
                <a:srgbClr val="003366"/>
              </a:solidFill>
              <a:latin typeface="微软雅黑" panose="020B0503020204020204" pitchFamily="34" charset="-122"/>
              <a:ea typeface="微软雅黑" panose="020B0503020204020204" pitchFamily="34" charset="-122"/>
            </a:endParaRPr>
          </a:p>
        </p:txBody>
      </p:sp>
      <p:sp>
        <p:nvSpPr>
          <p:cNvPr id="6147" name="Text Box 4">
            <a:extLst>
              <a:ext uri="{FF2B5EF4-FFF2-40B4-BE49-F238E27FC236}">
                <a16:creationId xmlns:a16="http://schemas.microsoft.com/office/drawing/2014/main" id="{8F4F8F0E-961F-A641-B302-9974B2379BEC}"/>
              </a:ext>
            </a:extLst>
          </p:cNvPr>
          <p:cNvSpPr txBox="1">
            <a:spLocks noChangeArrowheads="1"/>
          </p:cNvSpPr>
          <p:nvPr/>
        </p:nvSpPr>
        <p:spPr bwMode="auto">
          <a:xfrm>
            <a:off x="157163" y="129208"/>
            <a:ext cx="1008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4000">
                <a:solidFill>
                  <a:srgbClr val="FFFFFF"/>
                </a:solidFill>
                <a:latin typeface="微软雅黑" panose="020B0503020204020204" pitchFamily="34" charset="-122"/>
                <a:ea typeface="微软雅黑" panose="020B0503020204020204" pitchFamily="34" charset="-122"/>
              </a:rPr>
              <a:t>内容提要</a:t>
            </a:r>
          </a:p>
        </p:txBody>
      </p:sp>
      <p:sp>
        <p:nvSpPr>
          <p:cNvPr id="2" name="矩形 1">
            <a:extLst>
              <a:ext uri="{FF2B5EF4-FFF2-40B4-BE49-F238E27FC236}">
                <a16:creationId xmlns:a16="http://schemas.microsoft.com/office/drawing/2014/main" id="{1E7E5913-AF6F-43D6-B256-8253552D3D5E}"/>
              </a:ext>
            </a:extLst>
          </p:cNvPr>
          <p:cNvSpPr/>
          <p:nvPr/>
        </p:nvSpPr>
        <p:spPr>
          <a:xfrm>
            <a:off x="1026022" y="4605759"/>
            <a:ext cx="8064896" cy="708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Picture 21" descr="南京应用数学中心">
            <a:extLst>
              <a:ext uri="{FF2B5EF4-FFF2-40B4-BE49-F238E27FC236}">
                <a16:creationId xmlns:a16="http://schemas.microsoft.com/office/drawing/2014/main" id="{911C4295-96AC-4C44-99C1-D51A0140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44" y="647013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2F109E-A130-E84F-9F03-E9BE8B05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81" y="6470137"/>
            <a:ext cx="1119544" cy="35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362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2981785"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5.1</a:t>
            </a:r>
            <a:r>
              <a:rPr lang="zh-CN" altLang="en-US" sz="3200" dirty="0">
                <a:solidFill>
                  <a:srgbClr val="FFFFFF"/>
                </a:solidFill>
                <a:latin typeface="微软雅黑" panose="020B0503020204020204" pitchFamily="34" charset="-122"/>
                <a:ea typeface="微软雅黑" panose="020B0503020204020204" pitchFamily="34" charset="-122"/>
              </a:rPr>
              <a:t> 存在的问题</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E6BAFEED-0871-A048-8B5F-2B409BFDC146}"/>
              </a:ext>
            </a:extLst>
          </p:cNvPr>
          <p:cNvSpPr txBox="1"/>
          <p:nvPr/>
        </p:nvSpPr>
        <p:spPr>
          <a:xfrm>
            <a:off x="593725" y="1353344"/>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胰胆多模态多基准医学影像数据库建设</a:t>
            </a:r>
            <a:endParaRPr lang="en-CN" sz="2400" dirty="0">
              <a:solidFill>
                <a:srgbClr val="C00000"/>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70F544BA-2124-C543-9E93-7CCCE80A57DE}"/>
              </a:ext>
            </a:extLst>
          </p:cNvPr>
          <p:cNvSpPr txBox="1"/>
          <p:nvPr/>
        </p:nvSpPr>
        <p:spPr>
          <a:xfrm>
            <a:off x="695131" y="1857400"/>
            <a:ext cx="8928992" cy="17543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CN" sz="2200" dirty="0">
                <a:solidFill>
                  <a:srgbClr val="2B476D"/>
                </a:solidFill>
              </a:rPr>
              <a:t>规范性</a:t>
            </a:r>
            <a:r>
              <a:rPr lang="zh-CN" altLang="en-US" sz="2200" dirty="0">
                <a:solidFill>
                  <a:srgbClr val="2B476D"/>
                </a:solidFill>
              </a:rPr>
              <a:t>不足：从数据采集、清洗、脱敏、预处理、标注、存储、入库到使用缺少标准化、规范化的流程</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数据量较少：一些模态，如荧光、</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等数据量仍较少</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标注：目前仅在</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rPr>
              <a:t>图像中进行了部分标注</a:t>
            </a:r>
            <a:endParaRPr lang="en-US" altLang="zh-CN" sz="2200" dirty="0">
              <a:solidFill>
                <a:srgbClr val="2B476D"/>
              </a:solidFill>
            </a:endParaRPr>
          </a:p>
        </p:txBody>
      </p:sp>
      <p:sp>
        <p:nvSpPr>
          <p:cNvPr id="7" name="TextBox 6">
            <a:extLst>
              <a:ext uri="{FF2B5EF4-FFF2-40B4-BE49-F238E27FC236}">
                <a16:creationId xmlns:a16="http://schemas.microsoft.com/office/drawing/2014/main" id="{46DB1614-273D-F947-9C1D-FDAEBF9E973E}"/>
              </a:ext>
            </a:extLst>
          </p:cNvPr>
          <p:cNvSpPr txBox="1"/>
          <p:nvPr/>
        </p:nvSpPr>
        <p:spPr>
          <a:xfrm>
            <a:off x="580074" y="3703475"/>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低剂量</a:t>
            </a:r>
            <a:r>
              <a:rPr lang="en-US" altLang="zh-CN" sz="2400" dirty="0">
                <a:solidFill>
                  <a:srgbClr val="C00000"/>
                </a:solidFill>
                <a:latin typeface="SimSun" panose="02010600030101010101" pitchFamily="2" charset="-122"/>
                <a:ea typeface="SimSun" panose="02010600030101010101" pitchFamily="2" charset="-122"/>
              </a:rPr>
              <a:t>CT/PET</a:t>
            </a:r>
            <a:r>
              <a:rPr lang="zh-CN" altLang="en-US" sz="2400" dirty="0">
                <a:solidFill>
                  <a:srgbClr val="C00000"/>
                </a:solidFill>
                <a:latin typeface="SimSun" panose="02010600030101010101" pitchFamily="2" charset="-122"/>
                <a:ea typeface="SimSun" panose="02010600030101010101" pitchFamily="2" charset="-122"/>
              </a:rPr>
              <a:t>高精度重建模型和算法</a:t>
            </a:r>
            <a:endParaRPr lang="en-CN" sz="2400" dirty="0">
              <a:solidFill>
                <a:srgbClr val="C00000"/>
              </a:solidFill>
              <a:latin typeface="SimSun" panose="02010600030101010101" pitchFamily="2" charset="-122"/>
              <a:ea typeface="SimSun" panose="02010600030101010101" pitchFamily="2" charset="-122"/>
            </a:endParaRPr>
          </a:p>
        </p:txBody>
      </p:sp>
      <p:sp>
        <p:nvSpPr>
          <p:cNvPr id="9" name="TextBox 8">
            <a:extLst>
              <a:ext uri="{FF2B5EF4-FFF2-40B4-BE49-F238E27FC236}">
                <a16:creationId xmlns:a16="http://schemas.microsoft.com/office/drawing/2014/main" id="{A94D9ED8-4F06-9E4D-80E5-8B7022398378}"/>
              </a:ext>
            </a:extLst>
          </p:cNvPr>
          <p:cNvSpPr txBox="1"/>
          <p:nvPr/>
        </p:nvSpPr>
        <p:spPr>
          <a:xfrm>
            <a:off x="695131" y="4256889"/>
            <a:ext cx="8928992" cy="92333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CN" sz="2200" dirty="0">
                <a:solidFill>
                  <a:srgbClr val="2B476D"/>
                </a:solidFill>
              </a:rPr>
              <a:t>客观</a:t>
            </a:r>
            <a:r>
              <a:rPr lang="zh-CN" altLang="en-US" sz="2200" dirty="0">
                <a:solidFill>
                  <a:srgbClr val="2B476D"/>
                </a:solidFill>
              </a:rPr>
              <a:t>评价指标提升不高，重建图像呈模糊效应，病灶边缘不清晰</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rPr>
              <a:t>重建模型未在临床图像中进行训练和测试</a:t>
            </a:r>
            <a:endParaRPr lang="en-US" altLang="zh-CN" sz="2200" dirty="0">
              <a:solidFill>
                <a:srgbClr val="2B476D"/>
              </a:solidFill>
            </a:endParaRPr>
          </a:p>
        </p:txBody>
      </p:sp>
      <p:sp>
        <p:nvSpPr>
          <p:cNvPr id="10" name="TextBox 9">
            <a:extLst>
              <a:ext uri="{FF2B5EF4-FFF2-40B4-BE49-F238E27FC236}">
                <a16:creationId xmlns:a16="http://schemas.microsoft.com/office/drawing/2014/main" id="{820D6B0D-05DA-C94F-AC85-DE3E46315FF8}"/>
              </a:ext>
            </a:extLst>
          </p:cNvPr>
          <p:cNvSpPr txBox="1"/>
          <p:nvPr/>
        </p:nvSpPr>
        <p:spPr>
          <a:xfrm>
            <a:off x="593725" y="5265587"/>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术中</a:t>
            </a:r>
            <a:r>
              <a:rPr lang="zh-CN" altLang="en-US" sz="2400" dirty="0">
                <a:solidFill>
                  <a:srgbClr val="C00000"/>
                </a:solidFill>
                <a:latin typeface="SimSun" panose="02010600030101010101" pitchFamily="2" charset="-122"/>
                <a:ea typeface="SimSun" panose="02010600030101010101" pitchFamily="2" charset="-122"/>
              </a:rPr>
              <a:t>荧光导航图像精准分析</a:t>
            </a:r>
            <a:endParaRPr lang="en-CN" sz="2400" dirty="0">
              <a:solidFill>
                <a:srgbClr val="C00000"/>
              </a:solidFill>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D52A0F94-87FA-9D44-BF3A-3B858DC83AF6}"/>
              </a:ext>
            </a:extLst>
          </p:cNvPr>
          <p:cNvSpPr txBox="1"/>
          <p:nvPr/>
        </p:nvSpPr>
        <p:spPr>
          <a:xfrm>
            <a:off x="685092" y="5819001"/>
            <a:ext cx="8928992" cy="43088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rPr>
              <a:t>产生假阳性、模糊边界的机理仍不清</a:t>
            </a:r>
            <a:endParaRPr lang="en-US" altLang="zh-CN" sz="2200" dirty="0">
              <a:solidFill>
                <a:srgbClr val="2B476D"/>
              </a:solidFill>
            </a:endParaRPr>
          </a:p>
        </p:txBody>
      </p:sp>
    </p:spTree>
    <p:extLst>
      <p:ext uri="{BB962C8B-B14F-4D97-AF65-F5344CB8AC3E}">
        <p14:creationId xmlns:p14="http://schemas.microsoft.com/office/powerpoint/2010/main" val="74157078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2981785"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5.2</a:t>
            </a:r>
            <a:r>
              <a:rPr lang="zh-CN" altLang="en-US" sz="3200" dirty="0">
                <a:solidFill>
                  <a:srgbClr val="FFFFFF"/>
                </a:solidFill>
                <a:latin typeface="微软雅黑" panose="020B0503020204020204" pitchFamily="34" charset="-122"/>
                <a:ea typeface="微软雅黑" panose="020B0503020204020204" pitchFamily="34" charset="-122"/>
              </a:rPr>
              <a:t> 下一步工作</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23E20667-EEDB-E740-A946-06AAF0CB42C6}"/>
              </a:ext>
            </a:extLst>
          </p:cNvPr>
          <p:cNvSpPr txBox="1"/>
          <p:nvPr/>
        </p:nvSpPr>
        <p:spPr>
          <a:xfrm>
            <a:off x="593725" y="1353344"/>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胰胆多模态多基准医学影像数据库建设</a:t>
            </a:r>
            <a:endParaRPr lang="en-CN" sz="2400" dirty="0">
              <a:solidFill>
                <a:srgbClr val="C00000"/>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BA75457D-AAC1-6A4A-9903-6D97DD70398C}"/>
              </a:ext>
            </a:extLst>
          </p:cNvPr>
          <p:cNvSpPr txBox="1"/>
          <p:nvPr/>
        </p:nvSpPr>
        <p:spPr>
          <a:xfrm>
            <a:off x="695131" y="1957859"/>
            <a:ext cx="8928992" cy="350865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rPr>
              <a:t>建立并优化从数据采集、清洗、脱敏、预处理、标注、存储、入库到使用的流程</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继续收集胰胆多模态、多中心医学数据，尤其是目前数据量较小的模态，如</a:t>
            </a:r>
            <a:r>
              <a:rPr lang="en-US" altLang="zh-CN" sz="24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、术中荧光导航视频等</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针对具体任务，请影像专家为数据添加标注，完善已有的分割基准数据集，开始建立成像、配准的基准数据集</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继续推进医学影像平台</a:t>
            </a:r>
            <a:r>
              <a:rPr lang="zh-CN" altLang="en-CN" sz="2200" dirty="0">
                <a:solidFill>
                  <a:srgbClr val="2B476D"/>
                </a:solidFill>
              </a:rPr>
              <a:t>软</a:t>
            </a:r>
            <a:r>
              <a:rPr lang="zh-CN" altLang="en-US" sz="2200" dirty="0">
                <a:solidFill>
                  <a:srgbClr val="2B476D"/>
                </a:solidFill>
              </a:rPr>
              <a:t>硬件建设</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C00000"/>
                </a:solidFill>
              </a:rPr>
              <a:t>项目中期时建成包含不少于</a:t>
            </a:r>
            <a:r>
              <a:rPr lang="en-US" altLang="zh-CN" sz="2200" dirty="0">
                <a:solidFill>
                  <a:srgbClr val="C00000"/>
                </a:solidFill>
              </a:rPr>
              <a:t>2000</a:t>
            </a:r>
            <a:r>
              <a:rPr lang="zh-CN" altLang="en-US" sz="2200" dirty="0">
                <a:solidFill>
                  <a:srgbClr val="C00000"/>
                </a:solidFill>
              </a:rPr>
              <a:t>例的胰胆多模态医学影像数据库</a:t>
            </a:r>
            <a:endParaRPr lang="en-US" altLang="zh-CN" sz="2200" dirty="0">
              <a:solidFill>
                <a:srgbClr val="C00000"/>
              </a:solidFill>
            </a:endParaRPr>
          </a:p>
        </p:txBody>
      </p:sp>
    </p:spTree>
    <p:extLst>
      <p:ext uri="{BB962C8B-B14F-4D97-AF65-F5344CB8AC3E}">
        <p14:creationId xmlns:p14="http://schemas.microsoft.com/office/powerpoint/2010/main" val="226897207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2981785"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5.2</a:t>
            </a:r>
            <a:r>
              <a:rPr lang="zh-CN" altLang="en-US" sz="3200" dirty="0">
                <a:solidFill>
                  <a:srgbClr val="FFFFFF"/>
                </a:solidFill>
                <a:latin typeface="微软雅黑" panose="020B0503020204020204" pitchFamily="34" charset="-122"/>
                <a:ea typeface="微软雅黑" panose="020B0503020204020204" pitchFamily="34" charset="-122"/>
              </a:rPr>
              <a:t> 下一步工作</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23E20667-EEDB-E740-A946-06AAF0CB42C6}"/>
              </a:ext>
            </a:extLst>
          </p:cNvPr>
          <p:cNvSpPr txBox="1"/>
          <p:nvPr/>
        </p:nvSpPr>
        <p:spPr>
          <a:xfrm>
            <a:off x="593725" y="1353344"/>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低剂量</a:t>
            </a:r>
            <a:r>
              <a:rPr lang="en-US" altLang="zh-CN" sz="2400" dirty="0">
                <a:solidFill>
                  <a:srgbClr val="C00000"/>
                </a:solidFill>
                <a:latin typeface="SimSun" panose="02010600030101010101" pitchFamily="2" charset="-122"/>
                <a:ea typeface="SimSun" panose="02010600030101010101" pitchFamily="2" charset="-122"/>
              </a:rPr>
              <a:t>CT/PET</a:t>
            </a:r>
            <a:r>
              <a:rPr lang="zh-CN" altLang="en-US" sz="2400" dirty="0">
                <a:solidFill>
                  <a:srgbClr val="C00000"/>
                </a:solidFill>
                <a:latin typeface="SimSun" panose="02010600030101010101" pitchFamily="2" charset="-122"/>
                <a:ea typeface="SimSun" panose="02010600030101010101" pitchFamily="2" charset="-122"/>
              </a:rPr>
              <a:t>高精度重建模型和算法</a:t>
            </a:r>
            <a:endParaRPr lang="en-CN" sz="2400" dirty="0">
              <a:solidFill>
                <a:srgbClr val="C00000"/>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BA75457D-AAC1-6A4A-9903-6D97DD70398C}"/>
              </a:ext>
            </a:extLst>
          </p:cNvPr>
          <p:cNvSpPr txBox="1"/>
          <p:nvPr/>
        </p:nvSpPr>
        <p:spPr>
          <a:xfrm>
            <a:off x="695131" y="1950308"/>
            <a:ext cx="8928992" cy="443198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rPr>
              <a:t>继续收集临床低剂量</a:t>
            </a:r>
            <a:r>
              <a:rPr lang="en-US" altLang="zh-CN" sz="2200" dirty="0">
                <a:solidFill>
                  <a:srgbClr val="2B476D"/>
                </a:solidFill>
                <a:latin typeface="SimSun" panose="02010600030101010101" pitchFamily="2" charset="-122"/>
                <a:ea typeface="SimSun" panose="02010600030101010101" pitchFamily="2" charset="-122"/>
              </a:rPr>
              <a:t>CT</a:t>
            </a:r>
            <a:r>
              <a:rPr lang="en-US" sz="2200" dirty="0">
                <a:solidFill>
                  <a:srgbClr val="2B476D"/>
                </a:solidFill>
              </a:rPr>
              <a:t>/</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数据，进一步提高样本量，尤其是带标签的临床低剂量</a:t>
            </a:r>
            <a:r>
              <a:rPr lang="en-US" altLang="zh-CN" sz="2200" dirty="0">
                <a:solidFill>
                  <a:srgbClr val="2B476D"/>
                </a:solidFill>
                <a:latin typeface="SimSun" panose="02010600030101010101" pitchFamily="2" charset="-122"/>
                <a:ea typeface="SimSun" panose="02010600030101010101" pitchFamily="2" charset="-122"/>
              </a:rPr>
              <a:t>CT</a:t>
            </a:r>
            <a:r>
              <a:rPr lang="zh-CN" altLang="en-US" sz="2200" dirty="0">
                <a:solidFill>
                  <a:srgbClr val="2B476D"/>
                </a:solidFill>
              </a:rPr>
              <a:t>数据</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CN" sz="2200" dirty="0">
                <a:solidFill>
                  <a:srgbClr val="2B476D"/>
                </a:solidFill>
              </a:rPr>
              <a:t>针对</a:t>
            </a:r>
            <a:r>
              <a:rPr lang="zh-CN" altLang="en-US" sz="2200" dirty="0">
                <a:solidFill>
                  <a:srgbClr val="2B476D"/>
                </a:solidFill>
              </a:rPr>
              <a:t>重建图像中产生的模糊效应，在端对端神经网络的损失函数中加入边缘提取算子，使得神经网络能够学习到图像中的边缘信息和目标几何信息，从而得到边缘清晰的重建图像</a:t>
            </a:r>
            <a:r>
              <a:rPr lang="en-CN" sz="2200" dirty="0">
                <a:solidFill>
                  <a:srgbClr val="2B476D"/>
                </a:solidFill>
              </a:rPr>
              <a:t> </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在已有的端对端深度神经网络中融入</a:t>
            </a:r>
            <a:r>
              <a:rPr lang="en-US" altLang="zh-CN" sz="2200" dirty="0">
                <a:solidFill>
                  <a:srgbClr val="2B476D"/>
                </a:solidFill>
                <a:latin typeface="SimSun" panose="02010600030101010101" pitchFamily="2" charset="-122"/>
                <a:ea typeface="SimSun" panose="02010600030101010101" pitchFamily="2" charset="-122"/>
              </a:rPr>
              <a:t>CT</a:t>
            </a:r>
            <a:r>
              <a:rPr lang="en-US" sz="2200" dirty="0">
                <a:solidFill>
                  <a:srgbClr val="2B476D"/>
                </a:solidFill>
              </a:rPr>
              <a:t>/</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rPr>
              <a:t>成像的物理模型、噪声统计特征、解剖结构等先验信息，利用数据和模型双驱动的方法提高重建图像的精度</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结合多任务模型的思想，建立带微小病灶识别和分割功能的重建模型，通过多个任务之间的信息互补，提高每个子任务的表现</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C00000"/>
                </a:solidFill>
              </a:rPr>
              <a:t>项目中期时</a:t>
            </a:r>
            <a:r>
              <a:rPr lang="zh-CN" altLang="en-CN" sz="2200" dirty="0">
                <a:solidFill>
                  <a:srgbClr val="C00000"/>
                </a:solidFill>
              </a:rPr>
              <a:t>给出</a:t>
            </a:r>
            <a:r>
              <a:rPr lang="zh-CN" altLang="en-US" sz="2200" dirty="0">
                <a:solidFill>
                  <a:srgbClr val="C00000"/>
                </a:solidFill>
              </a:rPr>
              <a:t>带微小病灶识别功能的低剂量</a:t>
            </a:r>
            <a:r>
              <a:rPr lang="en-US" altLang="zh-CN" sz="2200" dirty="0">
                <a:solidFill>
                  <a:srgbClr val="C00000"/>
                </a:solidFill>
                <a:latin typeface="SimSun" panose="02010600030101010101" pitchFamily="2" charset="-122"/>
                <a:ea typeface="SimSun" panose="02010600030101010101" pitchFamily="2" charset="-122"/>
              </a:rPr>
              <a:t>CT</a:t>
            </a:r>
            <a:r>
              <a:rPr lang="en-US" altLang="zh-CN" sz="2200" dirty="0">
                <a:solidFill>
                  <a:srgbClr val="C00000"/>
                </a:solidFill>
              </a:rPr>
              <a:t>/</a:t>
            </a:r>
            <a:r>
              <a:rPr lang="en-US" altLang="zh-CN" sz="2200" dirty="0">
                <a:solidFill>
                  <a:srgbClr val="C00000"/>
                </a:solidFill>
                <a:latin typeface="SimSun" panose="02010600030101010101" pitchFamily="2" charset="-122"/>
                <a:ea typeface="SimSun" panose="02010600030101010101" pitchFamily="2" charset="-122"/>
              </a:rPr>
              <a:t>PET</a:t>
            </a:r>
            <a:r>
              <a:rPr lang="zh-CN" altLang="en-US" sz="2200" dirty="0">
                <a:solidFill>
                  <a:srgbClr val="C00000"/>
                </a:solidFill>
              </a:rPr>
              <a:t>重建模型</a:t>
            </a:r>
            <a:endParaRPr lang="en-US" altLang="zh-CN" sz="2200" dirty="0">
              <a:solidFill>
                <a:srgbClr val="C00000"/>
              </a:solidFill>
            </a:endParaRPr>
          </a:p>
        </p:txBody>
      </p:sp>
    </p:spTree>
    <p:extLst>
      <p:ext uri="{BB962C8B-B14F-4D97-AF65-F5344CB8AC3E}">
        <p14:creationId xmlns:p14="http://schemas.microsoft.com/office/powerpoint/2010/main" val="165133451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2981785"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FFFFFF"/>
                </a:solidFill>
                <a:latin typeface="微软雅黑" panose="020B0503020204020204" pitchFamily="34" charset="-122"/>
                <a:ea typeface="微软雅黑" panose="020B0503020204020204" pitchFamily="34" charset="-122"/>
              </a:rPr>
              <a:t>5.2</a:t>
            </a:r>
            <a:r>
              <a:rPr lang="zh-CN" altLang="en-US" sz="3200" dirty="0">
                <a:solidFill>
                  <a:srgbClr val="FFFFFF"/>
                </a:solidFill>
                <a:latin typeface="微软雅黑" panose="020B0503020204020204" pitchFamily="34" charset="-122"/>
                <a:ea typeface="微软雅黑" panose="020B0503020204020204" pitchFamily="34" charset="-122"/>
              </a:rPr>
              <a:t> 下一步工作</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23E20667-EEDB-E740-A946-06AAF0CB42C6}"/>
              </a:ext>
            </a:extLst>
          </p:cNvPr>
          <p:cNvSpPr txBox="1"/>
          <p:nvPr/>
        </p:nvSpPr>
        <p:spPr>
          <a:xfrm>
            <a:off x="593725" y="1353344"/>
            <a:ext cx="10009112" cy="461665"/>
          </a:xfrm>
          <a:prstGeom prst="rect">
            <a:avLst/>
          </a:prstGeom>
          <a:noFill/>
        </p:spPr>
        <p:txBody>
          <a:bodyPr wrap="square" rtlCol="0">
            <a:spAutoFit/>
          </a:bodyPr>
          <a:lstStyle/>
          <a:p>
            <a:pPr marL="342900" indent="-342900">
              <a:buFont typeface="Wingdings" pitchFamily="2" charset="2"/>
              <a:buChar char="q"/>
            </a:pPr>
            <a:r>
              <a:rPr lang="zh-CN" altLang="en-US" sz="2400" dirty="0">
                <a:solidFill>
                  <a:srgbClr val="C00000"/>
                </a:solidFill>
                <a:latin typeface="SimSun" panose="02010600030101010101" pitchFamily="2" charset="-122"/>
                <a:ea typeface="SimSun" panose="02010600030101010101" pitchFamily="2" charset="-122"/>
              </a:rPr>
              <a:t>术中荧光导航图像精准分析</a:t>
            </a:r>
            <a:endParaRPr lang="en-CN" sz="2400" dirty="0">
              <a:solidFill>
                <a:srgbClr val="C00000"/>
              </a:solidFill>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BA75457D-AAC1-6A4A-9903-6D97DD70398C}"/>
              </a:ext>
            </a:extLst>
          </p:cNvPr>
          <p:cNvSpPr txBox="1"/>
          <p:nvPr/>
        </p:nvSpPr>
        <p:spPr>
          <a:xfrm>
            <a:off x="695131" y="1950308"/>
            <a:ext cx="8928992"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rPr>
              <a:t>探索胰腺癌影像表征的微观解释，揭示胰腺癌术中荧光图像产生假阳性的机理，以此为指导提取不同类型胰腺癌荧光图像的特征</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2B476D"/>
                </a:solidFill>
              </a:rPr>
              <a:t>针对胰胆术中荧光图像</a:t>
            </a:r>
            <a:r>
              <a:rPr lang="zh-CN" altLang="en-CN" sz="2200" dirty="0">
                <a:solidFill>
                  <a:srgbClr val="2B476D"/>
                </a:solidFill>
              </a:rPr>
              <a:t>信背比</a:t>
            </a:r>
            <a:r>
              <a:rPr lang="zh-CN" altLang="en-US" sz="2200" dirty="0">
                <a:solidFill>
                  <a:srgbClr val="2B476D"/>
                </a:solidFill>
              </a:rPr>
              <a:t>低的问题，尝试使用超分辨率重建和去模糊的模型来提高术中荧光导航图像的分辨率，保持图像边缘，提高荧光图像的新背比</a:t>
            </a:r>
            <a:endParaRPr lang="en-US" altLang="zh-CN" sz="2200" dirty="0">
              <a:solidFill>
                <a:srgbClr val="2B476D"/>
              </a:solidFill>
            </a:endParaRPr>
          </a:p>
          <a:p>
            <a:pPr marL="342900" indent="-342900">
              <a:spcBef>
                <a:spcPts val="1200"/>
              </a:spcBef>
              <a:buFont typeface="Arial" panose="020B0604020202020204" pitchFamily="34" charset="0"/>
              <a:buChar char="•"/>
            </a:pPr>
            <a:r>
              <a:rPr lang="zh-CN" altLang="en-US" sz="2200" dirty="0">
                <a:solidFill>
                  <a:srgbClr val="C00000"/>
                </a:solidFill>
              </a:rPr>
              <a:t>项目中期时</a:t>
            </a:r>
            <a:r>
              <a:rPr lang="zh-CN" altLang="en-CN" sz="2200" dirty="0">
                <a:solidFill>
                  <a:srgbClr val="C00000"/>
                </a:solidFill>
              </a:rPr>
              <a:t>给出</a:t>
            </a:r>
            <a:r>
              <a:rPr lang="zh-CN" altLang="en-US" sz="2200" dirty="0">
                <a:solidFill>
                  <a:srgbClr val="C00000"/>
                </a:solidFill>
              </a:rPr>
              <a:t>术中荧光导航图像精准分析的基本模型</a:t>
            </a:r>
            <a:endParaRPr lang="en-US" altLang="zh-CN" sz="2200" dirty="0">
              <a:solidFill>
                <a:srgbClr val="C00000"/>
              </a:solidFill>
            </a:endParaRPr>
          </a:p>
        </p:txBody>
      </p:sp>
    </p:spTree>
    <p:extLst>
      <p:ext uri="{BB962C8B-B14F-4D97-AF65-F5344CB8AC3E}">
        <p14:creationId xmlns:p14="http://schemas.microsoft.com/office/powerpoint/2010/main" val="196215642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标题 4">
            <a:extLst>
              <a:ext uri="{FF2B5EF4-FFF2-40B4-BE49-F238E27FC236}">
                <a16:creationId xmlns:a16="http://schemas.microsoft.com/office/drawing/2014/main" id="{EFB1C279-DA53-7A40-B1F6-64874479A2BC}"/>
              </a:ext>
            </a:extLst>
          </p:cNvPr>
          <p:cNvSpPr txBox="1">
            <a:spLocks noChangeArrowheads="1"/>
          </p:cNvSpPr>
          <p:nvPr/>
        </p:nvSpPr>
        <p:spPr bwMode="auto">
          <a:xfrm>
            <a:off x="0" y="2145432"/>
            <a:ext cx="10404475" cy="2160240"/>
          </a:xfrm>
          <a:prstGeom prst="rect">
            <a:avLst/>
          </a:prstGeom>
          <a:solidFill>
            <a:srgbClr val="2B476D"/>
          </a:solidFill>
        </p:spPr>
        <p:txBody>
          <a:bodyPr lIns="101180" tIns="50587" rIns="101180" bIns="50587" anchor="ctr"/>
          <a:lstStyle>
            <a:lvl1pPr algn="ctr" defTabSz="1012825" rtl="0" eaLnBrk="0" fontAlgn="base" hangingPunct="0">
              <a:spcBef>
                <a:spcPct val="0"/>
              </a:spcBef>
              <a:spcAft>
                <a:spcPct val="0"/>
              </a:spcAft>
              <a:defRPr sz="4900">
                <a:solidFill>
                  <a:schemeClr val="tx2"/>
                </a:solidFill>
                <a:latin typeface="+mj-lt"/>
                <a:ea typeface="+mj-ea"/>
                <a:cs typeface="+mj-cs"/>
              </a:defRPr>
            </a:lvl1pPr>
            <a:lvl2pPr algn="ctr" defTabSz="1012825" rtl="0" eaLnBrk="0" fontAlgn="base" hangingPunct="0">
              <a:spcBef>
                <a:spcPct val="0"/>
              </a:spcBef>
              <a:spcAft>
                <a:spcPct val="0"/>
              </a:spcAft>
              <a:defRPr sz="4900">
                <a:solidFill>
                  <a:schemeClr val="tx2"/>
                </a:solidFill>
                <a:latin typeface="Arial" charset="0"/>
                <a:ea typeface="宋体" pitchFamily="2" charset="-122"/>
              </a:defRPr>
            </a:lvl2pPr>
            <a:lvl3pPr algn="ctr" defTabSz="1012825" rtl="0" eaLnBrk="0" fontAlgn="base" hangingPunct="0">
              <a:spcBef>
                <a:spcPct val="0"/>
              </a:spcBef>
              <a:spcAft>
                <a:spcPct val="0"/>
              </a:spcAft>
              <a:defRPr sz="4900">
                <a:solidFill>
                  <a:schemeClr val="tx2"/>
                </a:solidFill>
                <a:latin typeface="Arial" charset="0"/>
                <a:ea typeface="宋体" pitchFamily="2" charset="-122"/>
              </a:defRPr>
            </a:lvl3pPr>
            <a:lvl4pPr algn="ctr" defTabSz="1012825" rtl="0" eaLnBrk="0" fontAlgn="base" hangingPunct="0">
              <a:spcBef>
                <a:spcPct val="0"/>
              </a:spcBef>
              <a:spcAft>
                <a:spcPct val="0"/>
              </a:spcAft>
              <a:defRPr sz="4900">
                <a:solidFill>
                  <a:schemeClr val="tx2"/>
                </a:solidFill>
                <a:latin typeface="Arial" charset="0"/>
                <a:ea typeface="宋体" pitchFamily="2" charset="-122"/>
              </a:defRPr>
            </a:lvl4pPr>
            <a:lvl5pPr algn="ctr" defTabSz="1012825" rtl="0" eaLnBrk="0" fontAlgn="base" hangingPunct="0">
              <a:spcBef>
                <a:spcPct val="0"/>
              </a:spcBef>
              <a:spcAft>
                <a:spcPct val="0"/>
              </a:spcAft>
              <a:defRPr sz="49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spcBef>
                <a:spcPts val="600"/>
              </a:spcBef>
            </a:pPr>
            <a:r>
              <a:rPr lang="zh-CN" altLang="en-CN" sz="4800" b="1" kern="0" dirty="0">
                <a:solidFill>
                  <a:schemeClr val="bg1"/>
                </a:solidFill>
                <a:latin typeface="微软雅黑" panose="020B0503020204020204" pitchFamily="34" charset="-122"/>
                <a:ea typeface="微软雅黑" panose="020B0503020204020204" pitchFamily="34" charset="-122"/>
              </a:rPr>
              <a:t>谢谢各位</a:t>
            </a:r>
            <a:r>
              <a:rPr lang="zh-CN" altLang="en-US" sz="4800" b="1" kern="0" dirty="0">
                <a:solidFill>
                  <a:schemeClr val="bg1"/>
                </a:solidFill>
                <a:latin typeface="微软雅黑" panose="020B0503020204020204" pitchFamily="34" charset="-122"/>
                <a:ea typeface="微软雅黑" panose="020B0503020204020204" pitchFamily="34" charset="-122"/>
              </a:rPr>
              <a:t>专家！</a:t>
            </a:r>
            <a:endParaRPr lang="en-US" altLang="zh-CN" sz="4800" b="1" kern="0" dirty="0">
              <a:solidFill>
                <a:schemeClr val="bg1"/>
              </a:solidFill>
              <a:latin typeface="微软雅黑" panose="020B0503020204020204" pitchFamily="34" charset="-122"/>
              <a:ea typeface="微软雅黑" panose="020B0503020204020204" pitchFamily="34" charset="-122"/>
            </a:endParaRPr>
          </a:p>
          <a:p>
            <a:pPr>
              <a:spcBef>
                <a:spcPts val="600"/>
              </a:spcBef>
            </a:pPr>
            <a:r>
              <a:rPr lang="zh-CN" altLang="en-US" sz="4800" kern="0" dirty="0">
                <a:solidFill>
                  <a:schemeClr val="bg1"/>
                </a:solidFill>
                <a:latin typeface="微软雅黑" panose="020B0503020204020204" pitchFamily="34" charset="-122"/>
                <a:ea typeface="微软雅黑" panose="020B0503020204020204" pitchFamily="34" charset="-122"/>
              </a:rPr>
              <a:t>敬请批评指正！</a:t>
            </a:r>
            <a:endParaRPr lang="en-US" altLang="zh-CN" sz="4800" b="1" kern="0" dirty="0">
              <a:solidFill>
                <a:schemeClr val="bg1"/>
              </a:solidFill>
              <a:latin typeface="微软雅黑" panose="020B0503020204020204" pitchFamily="34" charset="-122"/>
              <a:ea typeface="微软雅黑" panose="020B0503020204020204" pitchFamily="34" charset="-122"/>
            </a:endParaRPr>
          </a:p>
        </p:txBody>
      </p:sp>
      <p:pic>
        <p:nvPicPr>
          <p:cNvPr id="19" name="Picture 2" descr="南京大学">
            <a:extLst>
              <a:ext uri="{FF2B5EF4-FFF2-40B4-BE49-F238E27FC236}">
                <a16:creationId xmlns:a16="http://schemas.microsoft.com/office/drawing/2014/main" id="{F755880A-092C-7E44-ABB0-F54237CDE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757" y="5408178"/>
            <a:ext cx="728544" cy="913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BF0944B-0DAE-7E41-8EF2-B15304828175}"/>
              </a:ext>
            </a:extLst>
          </p:cNvPr>
          <p:cNvPicPr>
            <a:picLocks noChangeAspect="1"/>
          </p:cNvPicPr>
          <p:nvPr/>
        </p:nvPicPr>
        <p:blipFill>
          <a:blip r:embed="rId4"/>
          <a:stretch>
            <a:fillRect/>
          </a:stretch>
        </p:blipFill>
        <p:spPr>
          <a:xfrm>
            <a:off x="4124099" y="5408176"/>
            <a:ext cx="1370866" cy="913718"/>
          </a:xfrm>
          <a:prstGeom prst="rect">
            <a:avLst/>
          </a:prstGeom>
        </p:spPr>
      </p:pic>
      <p:pic>
        <p:nvPicPr>
          <p:cNvPr id="21" name="Picture 2" descr="东南大学 | LinkedIn">
            <a:extLst>
              <a:ext uri="{FF2B5EF4-FFF2-40B4-BE49-F238E27FC236}">
                <a16:creationId xmlns:a16="http://schemas.microsoft.com/office/drawing/2014/main" id="{C72539E2-0ADE-A94A-987B-FB9E8320A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293" y="5408175"/>
            <a:ext cx="913718" cy="9137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ss2.bdstatic.com/70cFvnSh_Q1YnxGkpoWK1HF6hhy/it/u=3516144054,2005875366&amp;fm=26&amp;gp=0.jpg">
            <a:extLst>
              <a:ext uri="{FF2B5EF4-FFF2-40B4-BE49-F238E27FC236}">
                <a16:creationId xmlns:a16="http://schemas.microsoft.com/office/drawing/2014/main" id="{BE2C61EB-FB76-A848-9EC6-F4BE181A6C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0003" y="5408176"/>
            <a:ext cx="901103" cy="913718"/>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31">
            <a:extLst>
              <a:ext uri="{FF2B5EF4-FFF2-40B4-BE49-F238E27FC236}">
                <a16:creationId xmlns:a16="http://schemas.microsoft.com/office/drawing/2014/main" id="{53084CB9-5666-4149-8927-40314A4C87A6}"/>
              </a:ext>
            </a:extLst>
          </p:cNvPr>
          <p:cNvSpPr>
            <a:spLocks noChangeArrowheads="1"/>
          </p:cNvSpPr>
          <p:nvPr/>
        </p:nvSpPr>
        <p:spPr bwMode="auto">
          <a:xfrm>
            <a:off x="6282355" y="5385792"/>
            <a:ext cx="3635375" cy="4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180" tIns="50587" rIns="101180" bIns="50587">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lnSpc>
                <a:spcPct val="120000"/>
              </a:lnSpc>
            </a:pPr>
            <a:r>
              <a:rPr lang="en-US" altLang="zh-CN" dirty="0">
                <a:solidFill>
                  <a:srgbClr val="2B476D"/>
                </a:solidFill>
                <a:latin typeface="微软雅黑" panose="020B0503020204020204" pitchFamily="34" charset="-122"/>
                <a:ea typeface="微软雅黑" panose="020B0503020204020204" pitchFamily="34" charset="-122"/>
              </a:rPr>
              <a:t>2022</a:t>
            </a:r>
            <a:r>
              <a:rPr lang="zh-CN" altLang="en-US" dirty="0">
                <a:solidFill>
                  <a:srgbClr val="2B476D"/>
                </a:solidFill>
                <a:latin typeface="微软雅黑" panose="020B0503020204020204" pitchFamily="34" charset="-122"/>
                <a:ea typeface="微软雅黑" panose="020B0503020204020204" pitchFamily="34" charset="-122"/>
              </a:rPr>
              <a:t>年</a:t>
            </a:r>
            <a:r>
              <a:rPr lang="en-US" altLang="zh-CN" dirty="0">
                <a:solidFill>
                  <a:srgbClr val="2B476D"/>
                </a:solidFill>
                <a:latin typeface="微软雅黑" panose="020B0503020204020204" pitchFamily="34" charset="-122"/>
                <a:ea typeface="微软雅黑" panose="020B0503020204020204" pitchFamily="34" charset="-122"/>
              </a:rPr>
              <a:t>01</a:t>
            </a:r>
            <a:r>
              <a:rPr lang="zh-CN" altLang="en-US" dirty="0">
                <a:solidFill>
                  <a:srgbClr val="2B476D"/>
                </a:solidFill>
                <a:latin typeface="微软雅黑" panose="020B0503020204020204" pitchFamily="34" charset="-122"/>
                <a:ea typeface="微软雅黑" panose="020B0503020204020204" pitchFamily="34" charset="-122"/>
              </a:rPr>
              <a:t>月</a:t>
            </a:r>
            <a:r>
              <a:rPr lang="en-US" altLang="zh-CN" dirty="0">
                <a:solidFill>
                  <a:srgbClr val="2B476D"/>
                </a:solidFill>
                <a:latin typeface="微软雅黑" panose="020B0503020204020204" pitchFamily="34" charset="-122"/>
                <a:ea typeface="微软雅黑" panose="020B0503020204020204" pitchFamily="34" charset="-122"/>
              </a:rPr>
              <a:t>07</a:t>
            </a:r>
            <a:r>
              <a:rPr lang="zh-CN" altLang="en-US" dirty="0">
                <a:solidFill>
                  <a:srgbClr val="2B476D"/>
                </a:solidFill>
                <a:latin typeface="微软雅黑" panose="020B0503020204020204" pitchFamily="34" charset="-122"/>
                <a:ea typeface="微软雅黑" panose="020B0503020204020204" pitchFamily="34" charset="-122"/>
              </a:rPr>
              <a:t>日</a:t>
            </a:r>
          </a:p>
        </p:txBody>
      </p:sp>
      <p:pic>
        <p:nvPicPr>
          <p:cNvPr id="24" name="Picture 21" descr="南京应用数学中心">
            <a:extLst>
              <a:ext uri="{FF2B5EF4-FFF2-40B4-BE49-F238E27FC236}">
                <a16:creationId xmlns:a16="http://schemas.microsoft.com/office/drawing/2014/main" id="{167EDC33-B2B0-E649-982A-D6A30F903A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725" y="594594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F9E1EAA-4FC7-7A49-96AE-B151D6751227}"/>
              </a:ext>
            </a:extLst>
          </p:cNvPr>
          <p:cNvPicPr>
            <a:picLocks noChangeAspect="1"/>
          </p:cNvPicPr>
          <p:nvPr/>
        </p:nvPicPr>
        <p:blipFill>
          <a:blip r:embed="rId8"/>
          <a:stretch>
            <a:fillRect/>
          </a:stretch>
        </p:blipFill>
        <p:spPr>
          <a:xfrm>
            <a:off x="377701" y="719450"/>
            <a:ext cx="3428629" cy="580806"/>
          </a:xfrm>
          <a:prstGeom prst="rect">
            <a:avLst/>
          </a:prstGeom>
        </p:spPr>
      </p:pic>
      <p:sp>
        <p:nvSpPr>
          <p:cNvPr id="12" name="Rectangle 11">
            <a:extLst>
              <a:ext uri="{FF2B5EF4-FFF2-40B4-BE49-F238E27FC236}">
                <a16:creationId xmlns:a16="http://schemas.microsoft.com/office/drawing/2014/main" id="{9E7926C4-A59D-A44E-A8CA-E955F6292F1C}"/>
              </a:ext>
            </a:extLst>
          </p:cNvPr>
          <p:cNvSpPr/>
          <p:nvPr/>
        </p:nvSpPr>
        <p:spPr>
          <a:xfrm>
            <a:off x="3995763" y="633264"/>
            <a:ext cx="6408712" cy="830997"/>
          </a:xfrm>
          <a:prstGeom prst="rect">
            <a:avLst/>
          </a:prstGeom>
        </p:spPr>
        <p:txBody>
          <a:bodyPr wrap="square">
            <a:spAutoFit/>
          </a:bodyPr>
          <a:lstStyle/>
          <a:p>
            <a:pPr algn="ctr"/>
            <a:r>
              <a:rPr lang="zh-CN" altLang="en-US" sz="1600" dirty="0">
                <a:solidFill>
                  <a:srgbClr val="2B476D"/>
                </a:solidFill>
                <a:latin typeface="微软雅黑" panose="020B0503020204020204" pitchFamily="34" charset="-122"/>
                <a:ea typeface="微软雅黑" panose="020B0503020204020204" pitchFamily="34" charset="-122"/>
              </a:rPr>
              <a:t>“变革性技术关键科学问题”重点专项</a:t>
            </a:r>
            <a:br>
              <a:rPr lang="en-US" altLang="zh-CN" sz="1600" dirty="0">
                <a:solidFill>
                  <a:srgbClr val="2B476D"/>
                </a:solidFill>
                <a:latin typeface="微软雅黑" panose="020B0503020204020204" pitchFamily="34" charset="-122"/>
                <a:ea typeface="微软雅黑" panose="020B0503020204020204" pitchFamily="34" charset="-122"/>
              </a:rPr>
            </a:br>
            <a:r>
              <a:rPr lang="zh-CN" altLang="en-US" sz="1600" dirty="0">
                <a:solidFill>
                  <a:srgbClr val="2B476D"/>
                </a:solidFill>
                <a:latin typeface="微软雅黑" panose="020B0503020204020204" pitchFamily="34" charset="-122"/>
                <a:ea typeface="微软雅黑" panose="020B0503020204020204" pitchFamily="34" charset="-122"/>
              </a:rPr>
              <a:t>胰胆恶性肿瘤精准诊疗的数学理论和算法</a:t>
            </a:r>
            <a:endParaRPr lang="en-US" altLang="zh-CN" sz="1600" dirty="0">
              <a:solidFill>
                <a:srgbClr val="2B476D"/>
              </a:solidFill>
              <a:latin typeface="微软雅黑" panose="020B0503020204020204" pitchFamily="34" charset="-122"/>
              <a:ea typeface="微软雅黑" panose="020B0503020204020204" pitchFamily="34" charset="-122"/>
            </a:endParaRPr>
          </a:p>
          <a:p>
            <a:pPr algn="ctr"/>
            <a:r>
              <a:rPr lang="zh-CN" altLang="en-US" sz="1600" dirty="0">
                <a:solidFill>
                  <a:srgbClr val="2B476D"/>
                </a:solidFill>
                <a:latin typeface="微软雅黑" panose="020B0503020204020204" pitchFamily="34" charset="-122"/>
                <a:ea typeface="微软雅黑" panose="020B0503020204020204" pitchFamily="34" charset="-122"/>
              </a:rPr>
              <a:t>课题一：胰胆恶性肿瘤智能感知、增强和识别的理论、模型和算法</a:t>
            </a:r>
            <a:endParaRPr lang="zh-CN" altLang="en-US" sz="1600" dirty="0">
              <a:solidFill>
                <a:srgbClr val="2B476D"/>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Text Box 4">
            <a:extLst>
              <a:ext uri="{FF2B5EF4-FFF2-40B4-BE49-F238E27FC236}">
                <a16:creationId xmlns:a16="http://schemas.microsoft.com/office/drawing/2014/main" id="{DD4AB44F-F40F-9846-8CC6-F3AB4768BEE8}"/>
              </a:ext>
            </a:extLst>
          </p:cNvPr>
          <p:cNvSpPr txBox="1">
            <a:spLocks noChangeArrowheads="1"/>
          </p:cNvSpPr>
          <p:nvPr/>
        </p:nvSpPr>
        <p:spPr bwMode="auto">
          <a:xfrm>
            <a:off x="134938" y="203200"/>
            <a:ext cx="2236389" cy="5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dirty="0">
                <a:solidFill>
                  <a:srgbClr val="FFFFFF"/>
                </a:solidFill>
                <a:latin typeface="微软雅黑" panose="020B0503020204020204" pitchFamily="34" charset="-122"/>
                <a:ea typeface="微软雅黑" panose="020B0503020204020204" pitchFamily="34" charset="-122"/>
              </a:rPr>
              <a:t>讨论的问题</a:t>
            </a:r>
            <a:endParaRPr lang="zh-CN" altLang="en-US" sz="3200" dirty="0">
              <a:solidFill>
                <a:srgbClr val="FFFF00"/>
              </a:solidFill>
              <a:latin typeface="微软雅黑" panose="020B0503020204020204" pitchFamily="34" charset="-122"/>
              <a:ea typeface="微软雅黑" panose="020B0503020204020204" pitchFamily="34" charset="-122"/>
            </a:endParaRPr>
          </a:p>
        </p:txBody>
      </p:sp>
      <p:sp>
        <p:nvSpPr>
          <p:cNvPr id="6" name="TextBox 5">
            <a:extLst>
              <a:ext uri="{FF2B5EF4-FFF2-40B4-BE49-F238E27FC236}">
                <a16:creationId xmlns:a16="http://schemas.microsoft.com/office/drawing/2014/main" id="{BA75457D-AAC1-6A4A-9903-6D97DD70398C}"/>
              </a:ext>
            </a:extLst>
          </p:cNvPr>
          <p:cNvSpPr txBox="1"/>
          <p:nvPr/>
        </p:nvSpPr>
        <p:spPr>
          <a:xfrm>
            <a:off x="737741" y="1857400"/>
            <a:ext cx="8928992" cy="298543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800" dirty="0">
                <a:solidFill>
                  <a:srgbClr val="2B476D"/>
                </a:solidFill>
              </a:rPr>
              <a:t>胰腺癌</a:t>
            </a:r>
            <a:r>
              <a:rPr lang="zh-CN" altLang="en-CN" sz="2800" dirty="0">
                <a:solidFill>
                  <a:srgbClr val="2B476D"/>
                </a:solidFill>
              </a:rPr>
              <a:t>低剂量</a:t>
            </a:r>
            <a:r>
              <a:rPr lang="en-US" altLang="zh-CN" sz="2800" dirty="0">
                <a:solidFill>
                  <a:srgbClr val="2B476D"/>
                </a:solidFill>
                <a:latin typeface="SimSun" panose="02010600030101010101" pitchFamily="2" charset="-122"/>
                <a:ea typeface="SimSun" panose="02010600030101010101" pitchFamily="2" charset="-122"/>
              </a:rPr>
              <a:t>PET</a:t>
            </a:r>
            <a:r>
              <a:rPr lang="zh-CN" altLang="en-US" sz="2800" dirty="0">
                <a:solidFill>
                  <a:srgbClr val="2B476D"/>
                </a:solidFill>
              </a:rPr>
              <a:t>图像的标注：标注哪些目标？标注到何种程度？如何进行标注（可否与</a:t>
            </a:r>
            <a:r>
              <a:rPr lang="en-US" altLang="zh-CN" sz="2800" dirty="0">
                <a:solidFill>
                  <a:srgbClr val="2B476D"/>
                </a:solidFill>
                <a:latin typeface="SimSun" panose="02010600030101010101" pitchFamily="2" charset="-122"/>
                <a:ea typeface="SimSun" panose="02010600030101010101" pitchFamily="2" charset="-122"/>
              </a:rPr>
              <a:t>CT</a:t>
            </a:r>
            <a:r>
              <a:rPr lang="zh-CN" altLang="en-US" sz="2800" dirty="0">
                <a:solidFill>
                  <a:srgbClr val="2B476D"/>
                </a:solidFill>
              </a:rPr>
              <a:t>图像标注采用同样的方法）？</a:t>
            </a:r>
            <a:endParaRPr lang="en-US" altLang="zh-CN" sz="2800" dirty="0">
              <a:solidFill>
                <a:srgbClr val="2B476D"/>
              </a:solidFill>
            </a:endParaRPr>
          </a:p>
          <a:p>
            <a:pPr marL="342900" indent="-342900">
              <a:spcBef>
                <a:spcPts val="1200"/>
              </a:spcBef>
              <a:buFont typeface="Arial" panose="020B0604020202020204" pitchFamily="34" charset="0"/>
              <a:buChar char="•"/>
            </a:pPr>
            <a:r>
              <a:rPr lang="zh-CN" altLang="en-US" sz="2800" dirty="0">
                <a:solidFill>
                  <a:srgbClr val="2B476D"/>
                </a:solidFill>
              </a:rPr>
              <a:t>胰腺癌增强</a:t>
            </a:r>
            <a:r>
              <a:rPr lang="en-US" altLang="zh-CN" sz="2800" dirty="0">
                <a:solidFill>
                  <a:srgbClr val="2B476D"/>
                </a:solidFill>
                <a:latin typeface="SimSun" panose="02010600030101010101" pitchFamily="2" charset="-122"/>
                <a:ea typeface="SimSun" panose="02010600030101010101" pitchFamily="2" charset="-122"/>
              </a:rPr>
              <a:t>CT</a:t>
            </a:r>
            <a:r>
              <a:rPr lang="zh-CN" altLang="en-US" sz="2800" dirty="0">
                <a:solidFill>
                  <a:srgbClr val="2B476D"/>
                </a:solidFill>
              </a:rPr>
              <a:t>图像与</a:t>
            </a:r>
            <a:r>
              <a:rPr lang="en-US" altLang="zh-CN" sz="2800" dirty="0">
                <a:solidFill>
                  <a:srgbClr val="2B476D"/>
                </a:solidFill>
                <a:latin typeface="SimSun" panose="02010600030101010101" pitchFamily="2" charset="-122"/>
                <a:ea typeface="SimSun" panose="02010600030101010101" pitchFamily="2" charset="-122"/>
              </a:rPr>
              <a:t>PET</a:t>
            </a:r>
            <a:r>
              <a:rPr lang="zh-CN" altLang="en-US" sz="2800" dirty="0">
                <a:solidFill>
                  <a:srgbClr val="2B476D"/>
                </a:solidFill>
              </a:rPr>
              <a:t>图像融合（</a:t>
            </a:r>
            <a:r>
              <a:rPr lang="zh-CN" altLang="en-CN" sz="2800" dirty="0">
                <a:solidFill>
                  <a:srgbClr val="2B476D"/>
                </a:solidFill>
              </a:rPr>
              <a:t>异机</a:t>
            </a:r>
            <a:r>
              <a:rPr lang="zh-CN" altLang="en-US" sz="2800" dirty="0">
                <a:solidFill>
                  <a:srgbClr val="2B476D"/>
                </a:solidFill>
              </a:rPr>
              <a:t>融合）？</a:t>
            </a:r>
            <a:endParaRPr lang="en-US" altLang="zh-CN" sz="2800" dirty="0">
              <a:solidFill>
                <a:srgbClr val="2B476D"/>
              </a:solidFill>
            </a:endParaRPr>
          </a:p>
          <a:p>
            <a:pPr marL="342900" indent="-342900">
              <a:spcBef>
                <a:spcPts val="1200"/>
              </a:spcBef>
              <a:buFont typeface="Arial" panose="020B0604020202020204" pitchFamily="34" charset="0"/>
              <a:buChar char="•"/>
            </a:pPr>
            <a:r>
              <a:rPr lang="zh-CN" altLang="en-US" sz="2800" dirty="0">
                <a:solidFill>
                  <a:srgbClr val="2B476D"/>
                </a:solidFill>
              </a:rPr>
              <a:t>荧光术中导航图像：假阳性目标的识别？肿瘤边界的确定？手术切缘的确定？</a:t>
            </a:r>
            <a:endParaRPr lang="en-US" altLang="zh-CN" sz="2800" dirty="0">
              <a:solidFill>
                <a:srgbClr val="C00000"/>
              </a:solidFill>
            </a:endParaRPr>
          </a:p>
        </p:txBody>
      </p:sp>
    </p:spTree>
    <p:extLst>
      <p:ext uri="{BB962C8B-B14F-4D97-AF65-F5344CB8AC3E}">
        <p14:creationId xmlns:p14="http://schemas.microsoft.com/office/powerpoint/2010/main" val="426094293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508504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1.2</a:t>
            </a:r>
            <a:r>
              <a:rPr lang="zh-CN" altLang="en-US" sz="3200" dirty="0">
                <a:solidFill>
                  <a:schemeClr val="bg1"/>
                </a:solidFill>
                <a:latin typeface="微软雅黑" panose="020B0503020204020204" pitchFamily="34" charset="-122"/>
                <a:ea typeface="微软雅黑" panose="020B0503020204020204" pitchFamily="34" charset="-122"/>
              </a:rPr>
              <a:t> 研究目标和研究内容</a:t>
            </a:r>
          </a:p>
        </p:txBody>
      </p:sp>
      <p:sp>
        <p:nvSpPr>
          <p:cNvPr id="4" name="TextBox 3">
            <a:extLst>
              <a:ext uri="{FF2B5EF4-FFF2-40B4-BE49-F238E27FC236}">
                <a16:creationId xmlns:a16="http://schemas.microsoft.com/office/drawing/2014/main" id="{D65FC83E-A938-E842-A484-4BAA38C86D67}"/>
              </a:ext>
            </a:extLst>
          </p:cNvPr>
          <p:cNvSpPr txBox="1"/>
          <p:nvPr/>
        </p:nvSpPr>
        <p:spPr>
          <a:xfrm>
            <a:off x="706021" y="2699908"/>
            <a:ext cx="9059159" cy="1446550"/>
          </a:xfrm>
          <a:prstGeom prst="rect">
            <a:avLst/>
          </a:prstGeom>
          <a:noFill/>
        </p:spPr>
        <p:txBody>
          <a:bodyPr wrap="square" rtlCol="0">
            <a:spAutoFit/>
          </a:bodyPr>
          <a:lstStyle/>
          <a:p>
            <a:r>
              <a:rPr lang="zh-CN" altLang="en-US" sz="2200" dirty="0">
                <a:solidFill>
                  <a:srgbClr val="C00000"/>
                </a:solidFill>
                <a:latin typeface="SimSun" panose="02010600030101010101" pitchFamily="2" charset="-122"/>
                <a:ea typeface="SimSun" panose="02010600030101010101" pitchFamily="2" charset="-122"/>
              </a:rPr>
              <a:t>研究内容：</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多模态医学影像特征提取、表示和癌症识别的理论、模型和算法 </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胰胆低剂量</a:t>
            </a:r>
            <a:r>
              <a:rPr lang="en-US" sz="2200" dirty="0">
                <a:solidFill>
                  <a:srgbClr val="2B476D"/>
                </a:solidFill>
                <a:latin typeface="SimSun" panose="02010600030101010101" pitchFamily="2" charset="-122"/>
                <a:ea typeface="SimSun" panose="02010600030101010101" pitchFamily="2" charset="-122"/>
              </a:rPr>
              <a:t>CT</a:t>
            </a:r>
            <a:r>
              <a:rPr lang="en-US" altLang="zh-CN" sz="2200" dirty="0">
                <a:solidFill>
                  <a:srgbClr val="2B476D"/>
                </a:solidFill>
                <a:latin typeface="SimSun" panose="02010600030101010101" pitchFamily="2" charset="-122"/>
                <a:ea typeface="SimSun" panose="02010600030101010101" pitchFamily="2" charset="-122"/>
              </a:rPr>
              <a:t>/PET</a:t>
            </a:r>
            <a:r>
              <a:rPr lang="zh-CN" altLang="en-US" sz="2200" dirty="0">
                <a:solidFill>
                  <a:srgbClr val="2B476D"/>
                </a:solidFill>
                <a:latin typeface="SimSun" panose="02010600030101010101" pitchFamily="2" charset="-122"/>
                <a:ea typeface="SimSun" panose="02010600030101010101" pitchFamily="2" charset="-122"/>
              </a:rPr>
              <a:t>高精度重建的模型和算法 </a:t>
            </a:r>
          </a:p>
          <a:p>
            <a:pPr marL="342900" indent="-342900">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胰胆荧光分子术中成像精准分析的模型和算法</a:t>
            </a:r>
          </a:p>
        </p:txBody>
      </p:sp>
      <p:pic>
        <p:nvPicPr>
          <p:cNvPr id="7" name="Picture 21" descr="南京应用数学中心">
            <a:extLst>
              <a:ext uri="{FF2B5EF4-FFF2-40B4-BE49-F238E27FC236}">
                <a16:creationId xmlns:a16="http://schemas.microsoft.com/office/drawing/2014/main" id="{83760A19-918B-814A-8B89-125A4F6D23B6}"/>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5DB277C-DB3B-B94C-BF64-342C5DFABC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9" name="TextBox 8">
            <a:extLst>
              <a:ext uri="{FF2B5EF4-FFF2-40B4-BE49-F238E27FC236}">
                <a16:creationId xmlns:a16="http://schemas.microsoft.com/office/drawing/2014/main" id="{B3CF8E7D-041F-C444-8290-5B41770BA698}"/>
              </a:ext>
            </a:extLst>
          </p:cNvPr>
          <p:cNvSpPr txBox="1"/>
          <p:nvPr/>
        </p:nvSpPr>
        <p:spPr>
          <a:xfrm>
            <a:off x="706020" y="1494226"/>
            <a:ext cx="9059160" cy="1107996"/>
          </a:xfrm>
          <a:prstGeom prst="rect">
            <a:avLst/>
          </a:prstGeom>
          <a:noFill/>
        </p:spPr>
        <p:txBody>
          <a:bodyPr wrap="square" rtlCol="0">
            <a:spAutoFit/>
          </a:bodyPr>
          <a:lstStyle/>
          <a:p>
            <a:r>
              <a:rPr lang="zh-CN" altLang="en-US" sz="2200" dirty="0">
                <a:solidFill>
                  <a:srgbClr val="C00000"/>
                </a:solidFill>
                <a:latin typeface="SimSun" panose="02010600030101010101" pitchFamily="2" charset="-122"/>
                <a:ea typeface="SimSun" panose="02010600030101010101" pitchFamily="2" charset="-122"/>
              </a:rPr>
              <a:t>研究目标：</a:t>
            </a:r>
            <a:r>
              <a:rPr lang="zh-CN" altLang="en-US" sz="2200" dirty="0">
                <a:solidFill>
                  <a:srgbClr val="2B476D"/>
                </a:solidFill>
                <a:latin typeface="SimSun" panose="02010600030101010101" pitchFamily="2" charset="-122"/>
                <a:ea typeface="SimSun" panose="02010600030101010101" pitchFamily="2" charset="-122"/>
              </a:rPr>
              <a:t>针对复杂环境下浸润性强目标小且模糊的胰胆恶性肿瘤，建立智能感知、增强和识别的模型和算法，提高胰胆恶性肿瘤临床诊断的准确性和敏感性</a:t>
            </a:r>
            <a:endParaRPr lang="en-US" altLang="zh-CN" sz="2200" dirty="0">
              <a:solidFill>
                <a:srgbClr val="2B476D"/>
              </a:solidFill>
              <a:latin typeface="SimSun" panose="02010600030101010101" pitchFamily="2" charset="-122"/>
              <a:ea typeface="SimSun" panose="02010600030101010101" pitchFamily="2" charset="-122"/>
            </a:endParaRPr>
          </a:p>
        </p:txBody>
      </p:sp>
      <p:pic>
        <p:nvPicPr>
          <p:cNvPr id="11" name="Picture 10">
            <a:extLst>
              <a:ext uri="{FF2B5EF4-FFF2-40B4-BE49-F238E27FC236}">
                <a16:creationId xmlns:a16="http://schemas.microsoft.com/office/drawing/2014/main" id="{EF330D1C-94C2-4D40-993D-A7EC59B824D9}"/>
              </a:ext>
            </a:extLst>
          </p:cNvPr>
          <p:cNvPicPr>
            <a:picLocks noChangeAspect="1"/>
          </p:cNvPicPr>
          <p:nvPr/>
        </p:nvPicPr>
        <p:blipFill rotWithShape="1">
          <a:blip r:embed="rId7"/>
          <a:srcRect l="730" r="34537"/>
          <a:stretch/>
        </p:blipFill>
        <p:spPr>
          <a:xfrm>
            <a:off x="809748" y="4377680"/>
            <a:ext cx="3384376" cy="1728192"/>
          </a:xfrm>
          <a:prstGeom prst="rect">
            <a:avLst/>
          </a:prstGeom>
        </p:spPr>
      </p:pic>
      <p:sp>
        <p:nvSpPr>
          <p:cNvPr id="12" name="TextBox 11">
            <a:extLst>
              <a:ext uri="{FF2B5EF4-FFF2-40B4-BE49-F238E27FC236}">
                <a16:creationId xmlns:a16="http://schemas.microsoft.com/office/drawing/2014/main" id="{3C36C921-6B02-C74D-AC85-68D09F9F607C}"/>
              </a:ext>
            </a:extLst>
          </p:cNvPr>
          <p:cNvSpPr txBox="1"/>
          <p:nvPr/>
        </p:nvSpPr>
        <p:spPr>
          <a:xfrm>
            <a:off x="1109527" y="5715281"/>
            <a:ext cx="1079897" cy="307777"/>
          </a:xfrm>
          <a:prstGeom prst="rect">
            <a:avLst/>
          </a:prstGeom>
          <a:noFill/>
        </p:spPr>
        <p:txBody>
          <a:bodyPr wrap="square" rtlCol="0">
            <a:spAutoFit/>
          </a:bodyPr>
          <a:lstStyle/>
          <a:p>
            <a:pPr defTabSz="975390" eaLnBrk="1" fontAlgn="auto" hangingPunct="1">
              <a:spcBef>
                <a:spcPts val="0"/>
              </a:spcBef>
              <a:spcAft>
                <a:spcPts val="0"/>
              </a:spcAft>
              <a:defRPr/>
            </a:pPr>
            <a:r>
              <a:rPr lang="en-US" sz="1400" dirty="0">
                <a:solidFill>
                  <a:srgbClr val="C00000"/>
                </a:solidFill>
                <a:latin typeface="Calibri" panose="020F0702030404030204"/>
                <a:ea typeface="+mn-ea"/>
              </a:rPr>
              <a:t>常规剂量CT</a:t>
            </a:r>
          </a:p>
        </p:txBody>
      </p:sp>
      <p:sp>
        <p:nvSpPr>
          <p:cNvPr id="13" name="TextBox 12">
            <a:extLst>
              <a:ext uri="{FF2B5EF4-FFF2-40B4-BE49-F238E27FC236}">
                <a16:creationId xmlns:a16="http://schemas.microsoft.com/office/drawing/2014/main" id="{D29521ED-124C-1942-B577-4D6B76752323}"/>
              </a:ext>
            </a:extLst>
          </p:cNvPr>
          <p:cNvSpPr txBox="1"/>
          <p:nvPr/>
        </p:nvSpPr>
        <p:spPr>
          <a:xfrm>
            <a:off x="2951065" y="5715281"/>
            <a:ext cx="970757" cy="307777"/>
          </a:xfrm>
          <a:prstGeom prst="rect">
            <a:avLst/>
          </a:prstGeom>
          <a:noFill/>
        </p:spPr>
        <p:txBody>
          <a:bodyPr wrap="square" rtlCol="0">
            <a:spAutoFit/>
          </a:bodyPr>
          <a:lstStyle/>
          <a:p>
            <a:pPr defTabSz="975390" eaLnBrk="1" fontAlgn="auto" hangingPunct="1">
              <a:spcBef>
                <a:spcPts val="0"/>
              </a:spcBef>
              <a:spcAft>
                <a:spcPts val="0"/>
              </a:spcAft>
              <a:defRPr/>
            </a:pPr>
            <a:r>
              <a:rPr lang="en-US" sz="1400" dirty="0">
                <a:solidFill>
                  <a:srgbClr val="C00000"/>
                </a:solidFill>
                <a:latin typeface="Calibri" panose="020F0702030404030204"/>
                <a:ea typeface="+mn-ea"/>
              </a:rPr>
              <a:t>低剂量CT</a:t>
            </a:r>
          </a:p>
        </p:txBody>
      </p:sp>
      <p:pic>
        <p:nvPicPr>
          <p:cNvPr id="16" name="Picture 15">
            <a:extLst>
              <a:ext uri="{FF2B5EF4-FFF2-40B4-BE49-F238E27FC236}">
                <a16:creationId xmlns:a16="http://schemas.microsoft.com/office/drawing/2014/main" id="{E147296F-841A-AD42-AEBD-F0746203FD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180" t="56134" r="5119" b="2552"/>
          <a:stretch/>
        </p:blipFill>
        <p:spPr>
          <a:xfrm>
            <a:off x="7859758" y="4377680"/>
            <a:ext cx="1666496" cy="1728192"/>
          </a:xfrm>
          <a:prstGeom prst="rect">
            <a:avLst/>
          </a:prstGeom>
        </p:spPr>
      </p:pic>
      <p:pic>
        <p:nvPicPr>
          <p:cNvPr id="14" name="Picture 13">
            <a:extLst>
              <a:ext uri="{FF2B5EF4-FFF2-40B4-BE49-F238E27FC236}">
                <a16:creationId xmlns:a16="http://schemas.microsoft.com/office/drawing/2014/main" id="{C0D3E496-B77B-AE48-8458-F2D76024F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367" t="56134" r="32390" b="2552"/>
          <a:stretch/>
        </p:blipFill>
        <p:spPr>
          <a:xfrm>
            <a:off x="6066332" y="4377680"/>
            <a:ext cx="1831290" cy="1728192"/>
          </a:xfrm>
          <a:prstGeom prst="rect">
            <a:avLst/>
          </a:prstGeom>
        </p:spPr>
      </p:pic>
      <p:pic>
        <p:nvPicPr>
          <p:cNvPr id="15" name="Picture 14">
            <a:extLst>
              <a:ext uri="{FF2B5EF4-FFF2-40B4-BE49-F238E27FC236}">
                <a16:creationId xmlns:a16="http://schemas.microsoft.com/office/drawing/2014/main" id="{6BB8A037-22AA-D94F-A3D9-9529CE14EE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32" t="56134" r="61985" b="2552"/>
          <a:stretch/>
        </p:blipFill>
        <p:spPr>
          <a:xfrm>
            <a:off x="4410148" y="4377680"/>
            <a:ext cx="1717212" cy="1728192"/>
          </a:xfrm>
          <a:prstGeom prst="rect">
            <a:avLst/>
          </a:prstGeom>
        </p:spPr>
      </p:pic>
      <p:sp>
        <p:nvSpPr>
          <p:cNvPr id="18" name="TextBox 17">
            <a:extLst>
              <a:ext uri="{FF2B5EF4-FFF2-40B4-BE49-F238E27FC236}">
                <a16:creationId xmlns:a16="http://schemas.microsoft.com/office/drawing/2014/main" id="{20FB2954-DF39-6E46-BA16-D7AFA0ED63B0}"/>
              </a:ext>
            </a:extLst>
          </p:cNvPr>
          <p:cNvSpPr txBox="1"/>
          <p:nvPr/>
        </p:nvSpPr>
        <p:spPr>
          <a:xfrm>
            <a:off x="1282013" y="6105872"/>
            <a:ext cx="2487894"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低剂量CT</a:t>
            </a:r>
          </a:p>
        </p:txBody>
      </p:sp>
      <p:sp>
        <p:nvSpPr>
          <p:cNvPr id="19" name="TextBox 18">
            <a:extLst>
              <a:ext uri="{FF2B5EF4-FFF2-40B4-BE49-F238E27FC236}">
                <a16:creationId xmlns:a16="http://schemas.microsoft.com/office/drawing/2014/main" id="{B3320E87-B09B-5844-AB01-9918C883ED96}"/>
              </a:ext>
            </a:extLst>
          </p:cNvPr>
          <p:cNvSpPr txBox="1"/>
          <p:nvPr/>
        </p:nvSpPr>
        <p:spPr>
          <a:xfrm>
            <a:off x="5738030" y="6105872"/>
            <a:ext cx="2487894"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术中荧光导航图像</a:t>
            </a:r>
          </a:p>
        </p:txBody>
      </p:sp>
    </p:spTree>
    <p:extLst>
      <p:ext uri="{BB962C8B-B14F-4D97-AF65-F5344CB8AC3E}">
        <p14:creationId xmlns:p14="http://schemas.microsoft.com/office/powerpoint/2010/main" val="104167711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6726521"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1.3</a:t>
            </a:r>
            <a:r>
              <a:rPr lang="zh-CN" altLang="en-US" sz="3200" dirty="0">
                <a:solidFill>
                  <a:schemeClr val="bg1"/>
                </a:solidFill>
                <a:latin typeface="微软雅黑" panose="020B0503020204020204" pitchFamily="34" charset="-122"/>
                <a:ea typeface="微软雅黑" panose="020B0503020204020204" pitchFamily="34" charset="-122"/>
              </a:rPr>
              <a:t> 关键科学问题和关键技术问题</a:t>
            </a:r>
          </a:p>
        </p:txBody>
      </p:sp>
      <p:pic>
        <p:nvPicPr>
          <p:cNvPr id="7" name="Picture 21" descr="南京应用数学中心">
            <a:extLst>
              <a:ext uri="{FF2B5EF4-FFF2-40B4-BE49-F238E27FC236}">
                <a16:creationId xmlns:a16="http://schemas.microsoft.com/office/drawing/2014/main" id="{83760A19-918B-814A-8B89-125A4F6D23B6}"/>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5DB277C-DB3B-B94C-BF64-342C5DFABC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
        <p:nvSpPr>
          <p:cNvPr id="18" name="TextBox 17">
            <a:extLst>
              <a:ext uri="{FF2B5EF4-FFF2-40B4-BE49-F238E27FC236}">
                <a16:creationId xmlns:a16="http://schemas.microsoft.com/office/drawing/2014/main" id="{20991F3F-AAAA-D94A-8611-A34E07FA6463}"/>
              </a:ext>
            </a:extLst>
          </p:cNvPr>
          <p:cNvSpPr txBox="1"/>
          <p:nvPr/>
        </p:nvSpPr>
        <p:spPr>
          <a:xfrm>
            <a:off x="668902" y="1500318"/>
            <a:ext cx="8640961" cy="430887"/>
          </a:xfrm>
          <a:prstGeom prst="rect">
            <a:avLst/>
          </a:prstGeom>
          <a:noFill/>
        </p:spPr>
        <p:txBody>
          <a:bodyPr wrap="square" rtlCol="0">
            <a:spAutoFit/>
          </a:bodyPr>
          <a:lstStyle/>
          <a:p>
            <a:r>
              <a:rPr lang="zh-CN" altLang="en-US" sz="2200" dirty="0">
                <a:solidFill>
                  <a:srgbClr val="C00000"/>
                </a:solidFill>
                <a:latin typeface="SimSun" panose="02010600030101010101" pitchFamily="2" charset="-122"/>
                <a:ea typeface="SimSun" panose="02010600030101010101" pitchFamily="2" charset="-122"/>
              </a:rPr>
              <a:t>关键科学问题：</a:t>
            </a:r>
            <a:r>
              <a:rPr lang="zh-CN" altLang="en-US" sz="2200" dirty="0">
                <a:solidFill>
                  <a:srgbClr val="2B476D"/>
                </a:solidFill>
                <a:latin typeface="SimSun" panose="02010600030101010101" pitchFamily="2" charset="-122"/>
                <a:ea typeface="SimSun" panose="02010600030101010101" pitchFamily="2" charset="-122"/>
              </a:rPr>
              <a:t>复杂环境下弱小、模糊目标的智能感知增强和识别</a:t>
            </a:r>
            <a:endParaRPr lang="en-US" altLang="zh-CN" sz="2200" dirty="0">
              <a:solidFill>
                <a:srgbClr val="2B476D"/>
              </a:solidFill>
              <a:latin typeface="SimSun" panose="02010600030101010101" pitchFamily="2" charset="-122"/>
              <a:ea typeface="SimSun" panose="02010600030101010101" pitchFamily="2" charset="-122"/>
            </a:endParaRPr>
          </a:p>
        </p:txBody>
      </p:sp>
      <p:sp>
        <p:nvSpPr>
          <p:cNvPr id="19" name="TextBox 18">
            <a:extLst>
              <a:ext uri="{FF2B5EF4-FFF2-40B4-BE49-F238E27FC236}">
                <a16:creationId xmlns:a16="http://schemas.microsoft.com/office/drawing/2014/main" id="{7294ACE3-BB61-1E47-9DE5-7543353E9203}"/>
              </a:ext>
            </a:extLst>
          </p:cNvPr>
          <p:cNvSpPr txBox="1"/>
          <p:nvPr/>
        </p:nvSpPr>
        <p:spPr>
          <a:xfrm>
            <a:off x="668902" y="2015731"/>
            <a:ext cx="8640961" cy="1107996"/>
          </a:xfrm>
          <a:prstGeom prst="rect">
            <a:avLst/>
          </a:prstGeom>
          <a:noFill/>
        </p:spPr>
        <p:txBody>
          <a:bodyPr wrap="square" rtlCol="0">
            <a:spAutoFit/>
          </a:bodyPr>
          <a:lstStyle/>
          <a:p>
            <a:r>
              <a:rPr lang="zh-CN" altLang="en-US" sz="2200" dirty="0">
                <a:solidFill>
                  <a:srgbClr val="C00000"/>
                </a:solidFill>
                <a:latin typeface="SimSun" panose="02010600030101010101" pitchFamily="2" charset="-122"/>
                <a:ea typeface="SimSun" panose="02010600030101010101" pitchFamily="2" charset="-122"/>
              </a:rPr>
              <a:t>关键技术问题：</a:t>
            </a:r>
            <a:endParaRPr lang="en-US" altLang="zh-CN" sz="2200" dirty="0">
              <a:solidFill>
                <a:srgbClr val="C00000"/>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胰胆多模态多基准医学影像数据库的搭建 </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实时、精准、安全胰胆荧光分子术中成像设备的开发与临床实践</a:t>
            </a:r>
            <a:endParaRPr lang="en-CN" sz="2200" dirty="0">
              <a:solidFill>
                <a:srgbClr val="2B476D"/>
              </a:solidFill>
              <a:latin typeface="SimSun" panose="02010600030101010101" pitchFamily="2" charset="-122"/>
              <a:ea typeface="SimSun" panose="02010600030101010101" pitchFamily="2" charset="-122"/>
            </a:endParaRPr>
          </a:p>
        </p:txBody>
      </p:sp>
      <p:pic>
        <p:nvPicPr>
          <p:cNvPr id="20" name="Picture 19">
            <a:extLst>
              <a:ext uri="{FF2B5EF4-FFF2-40B4-BE49-F238E27FC236}">
                <a16:creationId xmlns:a16="http://schemas.microsoft.com/office/drawing/2014/main" id="{F4BA5980-D7D1-7C42-A1AF-D1FE0B2757C6}"/>
              </a:ext>
            </a:extLst>
          </p:cNvPr>
          <p:cNvPicPr>
            <a:picLocks noChangeAspect="1"/>
          </p:cNvPicPr>
          <p:nvPr/>
        </p:nvPicPr>
        <p:blipFill>
          <a:blip r:embed="rId7"/>
          <a:stretch>
            <a:fillRect/>
          </a:stretch>
        </p:blipFill>
        <p:spPr>
          <a:xfrm>
            <a:off x="1028942" y="3239096"/>
            <a:ext cx="4965383" cy="3012570"/>
          </a:xfrm>
          <a:prstGeom prst="rect">
            <a:avLst/>
          </a:prstGeom>
        </p:spPr>
      </p:pic>
      <p:sp>
        <p:nvSpPr>
          <p:cNvPr id="21" name="TextBox 20">
            <a:extLst>
              <a:ext uri="{FF2B5EF4-FFF2-40B4-BE49-F238E27FC236}">
                <a16:creationId xmlns:a16="http://schemas.microsoft.com/office/drawing/2014/main" id="{1F532C8A-4BD7-2A4A-A7DA-FA800031110D}"/>
              </a:ext>
            </a:extLst>
          </p:cNvPr>
          <p:cNvSpPr txBox="1"/>
          <p:nvPr/>
        </p:nvSpPr>
        <p:spPr>
          <a:xfrm>
            <a:off x="1848942" y="6249888"/>
            <a:ext cx="3353295" cy="338554"/>
          </a:xfrm>
          <a:prstGeom prst="rect">
            <a:avLst/>
          </a:prstGeom>
          <a:noFill/>
        </p:spPr>
        <p:txBody>
          <a:bodyPr wrap="square" rtlCol="0">
            <a:spAutoFit/>
          </a:bodyPr>
          <a:lstStyle/>
          <a:p>
            <a:pPr algn="ctr"/>
            <a:r>
              <a:rPr lang="en-CN" sz="1600" dirty="0">
                <a:solidFill>
                  <a:srgbClr val="2B476D"/>
                </a:solidFill>
                <a:latin typeface="SimSun" panose="02010600030101010101" pitchFamily="2" charset="-122"/>
                <a:ea typeface="SimSun" panose="02010600030101010101" pitchFamily="2" charset="-122"/>
              </a:rPr>
              <a:t>胰胆多模态多基准医学影像数据库</a:t>
            </a:r>
          </a:p>
        </p:txBody>
      </p:sp>
      <p:sp>
        <p:nvSpPr>
          <p:cNvPr id="22" name="TextBox 21">
            <a:extLst>
              <a:ext uri="{FF2B5EF4-FFF2-40B4-BE49-F238E27FC236}">
                <a16:creationId xmlns:a16="http://schemas.microsoft.com/office/drawing/2014/main" id="{5840C663-CBEC-5449-9CBC-393AC5D76CB6}"/>
              </a:ext>
            </a:extLst>
          </p:cNvPr>
          <p:cNvSpPr txBox="1"/>
          <p:nvPr/>
        </p:nvSpPr>
        <p:spPr>
          <a:xfrm>
            <a:off x="6456150" y="4022106"/>
            <a:ext cx="2808313" cy="1446550"/>
          </a:xfrm>
          <a:prstGeom prst="rect">
            <a:avLst/>
          </a:prstGeom>
          <a:noFill/>
        </p:spPr>
        <p:txBody>
          <a:bodyPr wrap="square" rtlCol="0">
            <a:spAutoFit/>
          </a:bodyPr>
          <a:lstStyle/>
          <a:p>
            <a:pPr algn="ctr"/>
            <a:r>
              <a:rPr lang="zh-CN" altLang="en-US" sz="2200" dirty="0">
                <a:solidFill>
                  <a:srgbClr val="C00000"/>
                </a:solidFill>
                <a:latin typeface="SimSun" panose="02010600030101010101" pitchFamily="2" charset="-122"/>
                <a:ea typeface="SimSun" panose="02010600030101010101" pitchFamily="2" charset="-122"/>
              </a:rPr>
              <a:t>为课题二分割、课题三配准以及课题四多组学的研究提供数据和理论支持</a:t>
            </a:r>
            <a:endParaRPr lang="en-CN" sz="2200" dirty="0">
              <a:solidFill>
                <a:srgbClr val="C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6731522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59B77794-2E05-8149-9DE9-294402D35ADB}"/>
              </a:ext>
            </a:extLst>
          </p:cNvPr>
          <p:cNvSpPr>
            <a:spLocks noChangeArrowheads="1"/>
          </p:cNvSpPr>
          <p:nvPr/>
        </p:nvSpPr>
        <p:spPr bwMode="auto">
          <a:xfrm>
            <a:off x="1098028" y="2044279"/>
            <a:ext cx="8640713" cy="33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lvl1pPr marL="342900" indent="-342900" defTabSz="1012825">
              <a:defRPr sz="2000" b="1">
                <a:solidFill>
                  <a:schemeClr val="tx1"/>
                </a:solidFill>
                <a:latin typeface="Times New Roman" panose="02020603050405020304" pitchFamily="18" charset="0"/>
                <a:ea typeface="宋体" panose="02010600030101010101" pitchFamily="2" charset="-122"/>
              </a:defRPr>
            </a:lvl1pPr>
            <a:lvl2pPr marL="8890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一、课题简介</a:t>
            </a: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二、胰胆多模态多基准医学影像数据库建设</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三、低剂量</a:t>
            </a:r>
            <a:r>
              <a:rPr lang="en-US" altLang="zh-CN" sz="3200" dirty="0">
                <a:solidFill>
                  <a:srgbClr val="003366"/>
                </a:solidFill>
                <a:latin typeface="微软雅黑" panose="020B0503020204020204" pitchFamily="34" charset="-122"/>
                <a:ea typeface="微软雅黑" panose="020B0503020204020204" pitchFamily="34" charset="-122"/>
              </a:rPr>
              <a:t>CT/PET</a:t>
            </a:r>
            <a:r>
              <a:rPr lang="zh-CN" altLang="en-US" sz="3200" dirty="0">
                <a:solidFill>
                  <a:srgbClr val="003366"/>
                </a:solidFill>
                <a:latin typeface="微软雅黑" panose="020B0503020204020204" pitchFamily="34" charset="-122"/>
                <a:ea typeface="微软雅黑" panose="020B0503020204020204" pitchFamily="34" charset="-122"/>
              </a:rPr>
              <a:t>高精度重建模型和算法</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四、术中荧光导航图像精准分析</a:t>
            </a:r>
            <a:endParaRPr lang="en-US" altLang="zh-CN" sz="3200" dirty="0">
              <a:solidFill>
                <a:srgbClr val="003366"/>
              </a:solidFill>
              <a:latin typeface="微软雅黑" panose="020B0503020204020204" pitchFamily="34" charset="-122"/>
              <a:ea typeface="微软雅黑" panose="020B0503020204020204" pitchFamily="34" charset="-122"/>
            </a:endParaRPr>
          </a:p>
          <a:p>
            <a:pPr lvl="1">
              <a:lnSpc>
                <a:spcPct val="105000"/>
              </a:lnSpc>
              <a:spcBef>
                <a:spcPct val="30000"/>
              </a:spcBef>
              <a:buClr>
                <a:srgbClr val="A50021"/>
              </a:buClr>
              <a:buSzPct val="85000"/>
            </a:pPr>
            <a:r>
              <a:rPr lang="zh-CN" altLang="en-US" sz="3200" dirty="0">
                <a:solidFill>
                  <a:srgbClr val="003366"/>
                </a:solidFill>
                <a:latin typeface="微软雅黑" panose="020B0503020204020204" pitchFamily="34" charset="-122"/>
                <a:ea typeface="微软雅黑" panose="020B0503020204020204" pitchFamily="34" charset="-122"/>
              </a:rPr>
              <a:t>五、存在的问题及下一步工作</a:t>
            </a:r>
            <a:endParaRPr lang="en-US" altLang="zh-CN" sz="3200" dirty="0">
              <a:solidFill>
                <a:srgbClr val="003366"/>
              </a:solidFill>
              <a:latin typeface="微软雅黑" panose="020B0503020204020204" pitchFamily="34" charset="-122"/>
              <a:ea typeface="微软雅黑" panose="020B0503020204020204" pitchFamily="34" charset="-122"/>
            </a:endParaRPr>
          </a:p>
        </p:txBody>
      </p:sp>
      <p:sp>
        <p:nvSpPr>
          <p:cNvPr id="6147" name="Text Box 4">
            <a:extLst>
              <a:ext uri="{FF2B5EF4-FFF2-40B4-BE49-F238E27FC236}">
                <a16:creationId xmlns:a16="http://schemas.microsoft.com/office/drawing/2014/main" id="{8F4F8F0E-961F-A641-B302-9974B2379BEC}"/>
              </a:ext>
            </a:extLst>
          </p:cNvPr>
          <p:cNvSpPr txBox="1">
            <a:spLocks noChangeArrowheads="1"/>
          </p:cNvSpPr>
          <p:nvPr/>
        </p:nvSpPr>
        <p:spPr bwMode="auto">
          <a:xfrm>
            <a:off x="157163" y="129208"/>
            <a:ext cx="1008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spAutoFit/>
          </a:bodyPr>
          <a:lstStyle>
            <a:lvl1pPr defTabSz="1012825">
              <a:defRPr sz="2000" b="1">
                <a:solidFill>
                  <a:schemeClr val="tx1"/>
                </a:solidFill>
                <a:latin typeface="Times New Roman" panose="02020603050405020304" pitchFamily="18" charset="0"/>
                <a:ea typeface="宋体" panose="02010600030101010101" pitchFamily="2" charset="-122"/>
              </a:defRPr>
            </a:lvl1pPr>
            <a:lvl2pPr marL="742950" indent="-285750" defTabSz="1012825">
              <a:defRPr sz="2000" b="1">
                <a:solidFill>
                  <a:schemeClr val="tx1"/>
                </a:solidFill>
                <a:latin typeface="Times New Roman" panose="02020603050405020304" pitchFamily="18" charset="0"/>
                <a:ea typeface="宋体" panose="02010600030101010101" pitchFamily="2" charset="-122"/>
              </a:defRPr>
            </a:lvl2pPr>
            <a:lvl3pPr marL="1143000" indent="-228600" defTabSz="1012825">
              <a:defRPr sz="2000" b="1">
                <a:solidFill>
                  <a:schemeClr val="tx1"/>
                </a:solidFill>
                <a:latin typeface="Times New Roman" panose="02020603050405020304" pitchFamily="18" charset="0"/>
                <a:ea typeface="宋体" panose="02010600030101010101" pitchFamily="2" charset="-122"/>
              </a:defRPr>
            </a:lvl3pPr>
            <a:lvl4pPr marL="1600200" indent="-228600" defTabSz="1012825">
              <a:defRPr sz="2000" b="1">
                <a:solidFill>
                  <a:schemeClr val="tx1"/>
                </a:solidFill>
                <a:latin typeface="Times New Roman" panose="02020603050405020304" pitchFamily="18" charset="0"/>
                <a:ea typeface="宋体" panose="02010600030101010101" pitchFamily="2" charset="-122"/>
              </a:defRPr>
            </a:lvl4pPr>
            <a:lvl5pPr marL="2057400" indent="-228600" defTabSz="1012825">
              <a:defRPr sz="2000" b="1">
                <a:solidFill>
                  <a:schemeClr val="tx1"/>
                </a:solidFill>
                <a:latin typeface="Times New Roman" panose="02020603050405020304" pitchFamily="18" charset="0"/>
                <a:ea typeface="宋体" panose="02010600030101010101" pitchFamily="2" charset="-122"/>
              </a:defRPr>
            </a:lvl5pPr>
            <a:lvl6pPr marL="25146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6pPr>
            <a:lvl7pPr marL="29718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7pPr>
            <a:lvl8pPr marL="34290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8pPr>
            <a:lvl9pPr marL="3886200" indent="-228600" defTabSz="1012825" eaLnBrk="0" fontAlgn="base" hangingPunct="0">
              <a:spcBef>
                <a:spcPct val="0"/>
              </a:spcBef>
              <a:spcAft>
                <a:spcPct val="0"/>
              </a:spcAft>
              <a:defRPr sz="2000" b="1">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4000">
                <a:solidFill>
                  <a:srgbClr val="FFFFFF"/>
                </a:solidFill>
                <a:latin typeface="微软雅黑" panose="020B0503020204020204" pitchFamily="34" charset="-122"/>
                <a:ea typeface="微软雅黑" panose="020B0503020204020204" pitchFamily="34" charset="-122"/>
              </a:rPr>
              <a:t>内容提要</a:t>
            </a:r>
          </a:p>
        </p:txBody>
      </p:sp>
      <p:sp>
        <p:nvSpPr>
          <p:cNvPr id="2" name="矩形 1">
            <a:extLst>
              <a:ext uri="{FF2B5EF4-FFF2-40B4-BE49-F238E27FC236}">
                <a16:creationId xmlns:a16="http://schemas.microsoft.com/office/drawing/2014/main" id="{1E7E5913-AF6F-43D6-B256-8253552D3D5E}"/>
              </a:ext>
            </a:extLst>
          </p:cNvPr>
          <p:cNvSpPr/>
          <p:nvPr/>
        </p:nvSpPr>
        <p:spPr>
          <a:xfrm>
            <a:off x="1026022" y="2649488"/>
            <a:ext cx="8424936" cy="7080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 name="Picture 21" descr="南京应用数学中心">
            <a:extLst>
              <a:ext uri="{FF2B5EF4-FFF2-40B4-BE49-F238E27FC236}">
                <a16:creationId xmlns:a16="http://schemas.microsoft.com/office/drawing/2014/main" id="{911C4295-96AC-4C44-99C1-D51A0140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44" y="6470137"/>
            <a:ext cx="2306637" cy="3558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92F109E-A130-E84F-9F03-E9BE8B050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81" y="6470137"/>
            <a:ext cx="1119544" cy="35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8761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799989" y="1764774"/>
            <a:ext cx="8748972" cy="378565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本项目瞄准胰胆恶性肿瘤精准诊疗中的关键科学问题和关键技术问题，从识别、成像、分割、配准、肿瘤演化、临床实践等方面深入研究相关理论、模型和算法，其中</a:t>
            </a:r>
            <a:r>
              <a:rPr lang="zh-CN" altLang="en-US" sz="2200" dirty="0">
                <a:solidFill>
                  <a:srgbClr val="C00000"/>
                </a:solidFill>
                <a:latin typeface="SimSun" panose="02010600030101010101" pitchFamily="2" charset="-122"/>
                <a:ea typeface="SimSun" panose="02010600030101010101" pitchFamily="2" charset="-122"/>
              </a:rPr>
              <a:t>胰胆多模态医学影像数据库的搭建是必不可少的一环</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本年度重点开展的工作之一是胰胆多模态多基准医学影像数据库的建设，并以该数据库为核心搭建医学影像平台</a:t>
            </a:r>
            <a:endParaRPr lang="en-US" altLang="zh-CN" sz="2200" dirty="0">
              <a:solidFill>
                <a:srgbClr val="2B476D"/>
              </a:solidFill>
              <a:latin typeface="SimSun" panose="02010600030101010101" pitchFamily="2" charset="-122"/>
              <a:ea typeface="SimSun" panose="02010600030101010101" pitchFamily="2" charset="-122"/>
            </a:endParaRPr>
          </a:p>
          <a:p>
            <a:pPr marL="342900" indent="-342900">
              <a:spcBef>
                <a:spcPts val="1200"/>
              </a:spcBef>
              <a:buFont typeface="Arial" panose="020B0604020202020204" pitchFamily="34" charset="0"/>
              <a:buChar char="•"/>
            </a:pPr>
            <a:r>
              <a:rPr lang="zh-CN" altLang="en-US" sz="2200" dirty="0">
                <a:solidFill>
                  <a:srgbClr val="2B476D"/>
                </a:solidFill>
                <a:latin typeface="SimSun" panose="02010600030101010101" pitchFamily="2" charset="-122"/>
                <a:ea typeface="SimSun" panose="02010600030101010101" pitchFamily="2" charset="-122"/>
              </a:rPr>
              <a:t>经过一年的努力，目前已收集、采集包括医院和公开数据集的</a:t>
            </a:r>
            <a:r>
              <a:rPr lang="zh-CN" altLang="en-US" sz="2200" dirty="0">
                <a:solidFill>
                  <a:srgbClr val="C00000"/>
                </a:solidFill>
                <a:latin typeface="SimSun" panose="02010600030101010101" pitchFamily="2" charset="-122"/>
                <a:ea typeface="SimSun" panose="02010600030101010101" pitchFamily="2" charset="-122"/>
              </a:rPr>
              <a:t>超过</a:t>
            </a:r>
            <a:r>
              <a:rPr lang="en-US" altLang="zh-CN" sz="2200" dirty="0">
                <a:solidFill>
                  <a:srgbClr val="C00000"/>
                </a:solidFill>
                <a:latin typeface="SimSun" panose="02010600030101010101" pitchFamily="2" charset="-122"/>
                <a:ea typeface="SimSun" panose="02010600030101010101" pitchFamily="2" charset="-122"/>
              </a:rPr>
              <a:t>1000</a:t>
            </a:r>
            <a:r>
              <a:rPr lang="zh-CN" altLang="en-US" sz="2200" dirty="0">
                <a:solidFill>
                  <a:srgbClr val="C00000"/>
                </a:solidFill>
                <a:latin typeface="SimSun" panose="02010600030101010101" pitchFamily="2" charset="-122"/>
                <a:ea typeface="SimSun" panose="02010600030101010101" pitchFamily="2" charset="-122"/>
              </a:rPr>
              <a:t>例多模态胰腺癌医学影像数据</a:t>
            </a:r>
            <a:r>
              <a:rPr lang="zh-CN" altLang="en-US" sz="2200" dirty="0">
                <a:solidFill>
                  <a:srgbClr val="2B476D"/>
                </a:solidFill>
                <a:latin typeface="SimSun" panose="02010600030101010101" pitchFamily="2" charset="-122"/>
                <a:ea typeface="SimSun" panose="02010600030101010101" pitchFamily="2" charset="-122"/>
              </a:rPr>
              <a:t>，并和相关胰胆外科专家、影像专家合作，</a:t>
            </a:r>
            <a:r>
              <a:rPr lang="zh-CN" altLang="en-US" sz="2200" dirty="0">
                <a:solidFill>
                  <a:srgbClr val="C00000"/>
                </a:solidFill>
                <a:latin typeface="SimSun" panose="02010600030101010101" pitchFamily="2" charset="-122"/>
                <a:ea typeface="SimSun" panose="02010600030101010101" pitchFamily="2" charset="-122"/>
              </a:rPr>
              <a:t>在部分胰腺癌</a:t>
            </a:r>
            <a:r>
              <a:rPr lang="en-US" sz="2200" dirty="0">
                <a:solidFill>
                  <a:srgbClr val="C00000"/>
                </a:solidFill>
                <a:latin typeface="SimSun" panose="02010600030101010101" pitchFamily="2" charset="-122"/>
                <a:ea typeface="SimSun" panose="02010600030101010101" pitchFamily="2" charset="-122"/>
              </a:rPr>
              <a:t>CT</a:t>
            </a:r>
            <a:r>
              <a:rPr lang="zh-CN" altLang="en-US" sz="2200" dirty="0">
                <a:solidFill>
                  <a:srgbClr val="C00000"/>
                </a:solidFill>
                <a:latin typeface="SimSun" panose="02010600030101010101" pitchFamily="2" charset="-122"/>
                <a:ea typeface="SimSun" panose="02010600030101010101" pitchFamily="2" charset="-122"/>
              </a:rPr>
              <a:t>图像中进行了标注，并建立了四个腹部多器官自动分割基准</a:t>
            </a:r>
            <a:endParaRPr lang="en-CN" sz="22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spTree>
    <p:extLst>
      <p:ext uri="{BB962C8B-B14F-4D97-AF65-F5344CB8AC3E}">
        <p14:creationId xmlns:p14="http://schemas.microsoft.com/office/powerpoint/2010/main" val="145032052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a:t>
            </a:r>
            <a:r>
              <a:rPr lang="en-US" altLang="zh-CN" sz="2400" dirty="0">
                <a:solidFill>
                  <a:srgbClr val="C00000"/>
                </a:solidFill>
                <a:latin typeface="SimSun" panose="02010600030101010101" pitchFamily="2" charset="-122"/>
                <a:ea typeface="SimSun" panose="02010600030101010101" pitchFamily="2" charset="-122"/>
              </a:rPr>
              <a:t>CT</a:t>
            </a:r>
            <a:endParaRPr lang="en-CN" sz="24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graphicFrame>
        <p:nvGraphicFramePr>
          <p:cNvPr id="3" name="Table 2">
            <a:extLst>
              <a:ext uri="{FF2B5EF4-FFF2-40B4-BE49-F238E27FC236}">
                <a16:creationId xmlns:a16="http://schemas.microsoft.com/office/drawing/2014/main" id="{A6E7A482-0A9F-324F-8416-3EF0B4DB450A}"/>
              </a:ext>
            </a:extLst>
          </p:cNvPr>
          <p:cNvGraphicFramePr>
            <a:graphicFrameLocks noGrp="1"/>
          </p:cNvGraphicFramePr>
          <p:nvPr>
            <p:extLst>
              <p:ext uri="{D42A27DB-BD31-4B8C-83A1-F6EECF244321}">
                <p14:modId xmlns:p14="http://schemas.microsoft.com/office/powerpoint/2010/main" val="2096256853"/>
              </p:ext>
            </p:extLst>
          </p:nvPr>
        </p:nvGraphicFramePr>
        <p:xfrm>
          <a:off x="809749" y="2073424"/>
          <a:ext cx="8784976" cy="3903922"/>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840567">
                  <a:extLst>
                    <a:ext uri="{9D8B030D-6E8A-4147-A177-3AD203B41FA5}">
                      <a16:colId xmlns:a16="http://schemas.microsoft.com/office/drawing/2014/main" val="3113343562"/>
                    </a:ext>
                  </a:extLst>
                </a:gridCol>
                <a:gridCol w="1259371">
                  <a:extLst>
                    <a:ext uri="{9D8B030D-6E8A-4147-A177-3AD203B41FA5}">
                      <a16:colId xmlns:a16="http://schemas.microsoft.com/office/drawing/2014/main" val="1628875701"/>
                    </a:ext>
                  </a:extLst>
                </a:gridCol>
                <a:gridCol w="3183491">
                  <a:extLst>
                    <a:ext uri="{9D8B030D-6E8A-4147-A177-3AD203B41FA5}">
                      <a16:colId xmlns:a16="http://schemas.microsoft.com/office/drawing/2014/main" val="1510237430"/>
                    </a:ext>
                  </a:extLst>
                </a:gridCol>
              </a:tblGrid>
              <a:tr h="576064">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数据来源</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是否公开</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模态</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数量（例）</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标注情况</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en-CN" sz="1600" b="1" kern="1200" dirty="0">
                          <a:solidFill>
                            <a:schemeClr val="bg1">
                              <a:lumMod val="95000"/>
                            </a:schemeClr>
                          </a:solidFill>
                          <a:latin typeface="SimSun" panose="02010600030101010101" pitchFamily="2" charset="-122"/>
                          <a:ea typeface="SimSun" panose="02010600030101010101" pitchFamily="2" charset="-122"/>
                          <a:cs typeface="+mn-cs"/>
                        </a:rPr>
                        <a:t>MSD Cha</a:t>
                      </a:r>
                      <a:r>
                        <a:rPr lang="en-US" sz="1600" b="1" kern="1200" dirty="0">
                          <a:solidFill>
                            <a:schemeClr val="bg1">
                              <a:lumMod val="95000"/>
                            </a:schemeClr>
                          </a:solidFill>
                          <a:latin typeface="SimSun" panose="02010600030101010101" pitchFamily="2" charset="-122"/>
                          <a:ea typeface="SimSun" panose="02010600030101010101" pitchFamily="2" charset="-122"/>
                          <a:cs typeface="+mn-cs"/>
                        </a:rPr>
                        <a:t>llenge Task07_Pancreas</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是</a:t>
                      </a:r>
                      <a:endParaRPr lang="en-CN" sz="1600" b="1" kern="1200" dirty="0">
                        <a:solidFill>
                          <a:srgbClr val="2B476D"/>
                        </a:solidFill>
                        <a:latin typeface="SimSun" panose="02010600030101010101" pitchFamily="2" charset="-122"/>
                        <a:ea typeface="SimSun" panose="02010600030101010101" pitchFamily="2" charset="-122"/>
                        <a:cs typeface="+mn-cs"/>
                      </a:endParaRPr>
                    </a:p>
                  </a:txBody>
                  <a:tcPr marL="68580" marR="68580" marT="0" marB="0" anchor="ctr"/>
                </a:tc>
                <a:tc>
                  <a:txBody>
                    <a:bodyPr/>
                    <a:lstStyle/>
                    <a:p>
                      <a:pPr algn="ctr">
                        <a:lnSpc>
                          <a:spcPct val="150000"/>
                        </a:lnSpc>
                      </a:pPr>
                      <a:r>
                        <a:rPr lang="en-CN" sz="1600" b="1" kern="1200" dirty="0">
                          <a:solidFill>
                            <a:srgbClr val="2B476D"/>
                          </a:solidFill>
                          <a:latin typeface="SimSun" panose="02010600030101010101" pitchFamily="2" charset="-122"/>
                          <a:ea typeface="SimSun" panose="02010600030101010101" pitchFamily="2" charset="-122"/>
                          <a:cs typeface="+mn-cs"/>
                        </a:rPr>
                        <a:t>CT</a:t>
                      </a:r>
                    </a:p>
                  </a:txBody>
                  <a:tcPr marL="68580" marR="68580" marT="0" marB="0" anchor="ctr"/>
                </a:tc>
                <a:tc>
                  <a:txBody>
                    <a:bodyPr/>
                    <a:lstStyle/>
                    <a:p>
                      <a:pPr algn="ctr">
                        <a:lnSpc>
                          <a:spcPct val="150000"/>
                        </a:lnSpc>
                      </a:pPr>
                      <a:r>
                        <a:rPr lang="en-CN" sz="1600" b="1" kern="1200" dirty="0">
                          <a:solidFill>
                            <a:srgbClr val="2B476D"/>
                          </a:solidFill>
                          <a:latin typeface="SimSun" panose="02010600030101010101" pitchFamily="2" charset="-122"/>
                          <a:ea typeface="SimSun" panose="02010600030101010101" pitchFamily="2" charset="-122"/>
                          <a:cs typeface="+mn-cs"/>
                        </a:rPr>
                        <a:t>420</a:t>
                      </a:r>
                    </a:p>
                  </a:txBody>
                  <a:tcPr marL="68580" marR="68580" marT="0" marB="0" anchor="ct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胰腺</a:t>
                      </a:r>
                      <a:r>
                        <a:rPr lang="en-US" sz="1600" b="1" kern="1200" dirty="0">
                          <a:solidFill>
                            <a:srgbClr val="2B476D"/>
                          </a:solidFill>
                          <a:latin typeface="SimSun" panose="02010600030101010101" pitchFamily="2" charset="-122"/>
                          <a:ea typeface="SimSun" panose="02010600030101010101" pitchFamily="2" charset="-122"/>
                          <a:cs typeface="+mn-cs"/>
                        </a:rPr>
                        <a:t>(281)</a:t>
                      </a:r>
                      <a:r>
                        <a:rPr lang="zh-CN" altLang="en-US" sz="1600" b="1" kern="1200" dirty="0">
                          <a:solidFill>
                            <a:srgbClr val="2B476D"/>
                          </a:solidFill>
                          <a:latin typeface="SimSun" panose="02010600030101010101" pitchFamily="2" charset="-122"/>
                          <a:ea typeface="SimSun" panose="02010600030101010101" pitchFamily="2" charset="-122"/>
                          <a:cs typeface="+mn-cs"/>
                        </a:rPr>
                        <a:t>、胰腺肿瘤</a:t>
                      </a:r>
                      <a:r>
                        <a:rPr lang="en-CN" sz="1600" b="1" kern="1200" dirty="0">
                          <a:solidFill>
                            <a:srgbClr val="2B476D"/>
                          </a:solidFill>
                          <a:latin typeface="SimSun" panose="02010600030101010101" pitchFamily="2" charset="-122"/>
                          <a:ea typeface="SimSun" panose="02010600030101010101" pitchFamily="2" charset="-122"/>
                          <a:cs typeface="+mn-cs"/>
                        </a:rPr>
                        <a:t>(</a:t>
                      </a:r>
                      <a:r>
                        <a:rPr lang="en-US" sz="1600" b="1" kern="1200" dirty="0">
                          <a:solidFill>
                            <a:srgbClr val="2B476D"/>
                          </a:solidFill>
                          <a:latin typeface="SimSun" panose="02010600030101010101" pitchFamily="2" charset="-122"/>
                          <a:ea typeface="SimSun" panose="02010600030101010101" pitchFamily="2" charset="-122"/>
                          <a:cs typeface="+mn-cs"/>
                        </a:rPr>
                        <a:t>281)</a:t>
                      </a:r>
                      <a:endParaRPr lang="en-CN" sz="1600" b="1" kern="1200" dirty="0">
                        <a:solidFill>
                          <a:srgbClr val="2B476D"/>
                        </a:solidFill>
                        <a:latin typeface="SimSun" panose="02010600030101010101" pitchFamily="2" charset="-122"/>
                        <a:ea typeface="SimSun" panose="02010600030101010101" pitchFamily="2" charset="-122"/>
                        <a:cs typeface="+mn-cs"/>
                      </a:endParaRPr>
                    </a:p>
                  </a:txBody>
                  <a:tcPr marL="68580" marR="68580" marT="0" marB="0" anchor="ctr"/>
                </a:tc>
                <a:extLst>
                  <a:ext uri="{0D108BD9-81ED-4DB2-BD59-A6C34878D82A}">
                    <a16:rowId xmlns:a16="http://schemas.microsoft.com/office/drawing/2014/main" val="4230051214"/>
                  </a:ext>
                </a:extLst>
              </a:tr>
              <a:tr h="1255021">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鼓楼医院囊实质性肿瘤病例</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否</a:t>
                      </a:r>
                      <a:endParaRPr lang="en-CN" sz="1600" b="1" kern="1200" dirty="0">
                        <a:solidFill>
                          <a:srgbClr val="2B476D"/>
                        </a:solidFill>
                        <a:latin typeface="SimSun" panose="02010600030101010101" pitchFamily="2" charset="-122"/>
                        <a:ea typeface="SimSun" panose="02010600030101010101" pitchFamily="2" charset="-122"/>
                        <a:cs typeface="+mn-cs"/>
                      </a:endParaRPr>
                    </a:p>
                  </a:txBody>
                  <a:tcPr marL="68580" marR="68580" marT="0" marB="0" anchor="ctr"/>
                </a:tc>
                <a:tc>
                  <a:txBody>
                    <a:bodyPr/>
                    <a:lstStyle/>
                    <a:p>
                      <a:pPr algn="ctr">
                        <a:lnSpc>
                          <a:spcPct val="150000"/>
                        </a:lnSpc>
                      </a:pPr>
                      <a:r>
                        <a:rPr lang="en-CN" sz="1600" b="1" kern="1200" dirty="0">
                          <a:solidFill>
                            <a:srgbClr val="2B476D"/>
                          </a:solidFill>
                          <a:latin typeface="SimSun" panose="02010600030101010101" pitchFamily="2" charset="-122"/>
                          <a:ea typeface="SimSun" panose="02010600030101010101" pitchFamily="2" charset="-122"/>
                          <a:cs typeface="+mn-cs"/>
                        </a:rPr>
                        <a:t>CT</a:t>
                      </a:r>
                    </a:p>
                  </a:txBody>
                  <a:tcPr marL="68580" marR="68580" marT="0" marB="0" anchor="ctr"/>
                </a:tc>
                <a:tc>
                  <a:txBody>
                    <a:bodyPr/>
                    <a:lstStyle/>
                    <a:p>
                      <a:pPr algn="ctr">
                        <a:lnSpc>
                          <a:spcPct val="150000"/>
                        </a:lnSpc>
                      </a:pPr>
                      <a:r>
                        <a:rPr lang="en-CN" sz="1600" b="1" kern="1200" dirty="0">
                          <a:solidFill>
                            <a:srgbClr val="2B476D"/>
                          </a:solidFill>
                          <a:latin typeface="SimSun" panose="02010600030101010101" pitchFamily="2" charset="-122"/>
                          <a:ea typeface="SimSun" panose="02010600030101010101" pitchFamily="2" charset="-122"/>
                          <a:cs typeface="+mn-cs"/>
                        </a:rPr>
                        <a:t>348</a:t>
                      </a:r>
                    </a:p>
                  </a:txBody>
                  <a:tcPr marL="68580" marR="68580" marT="0" marB="0" anchor="ct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胰腺</a:t>
                      </a:r>
                      <a:r>
                        <a:rPr lang="en-CN" sz="1600" b="1" kern="1200" dirty="0">
                          <a:solidFill>
                            <a:srgbClr val="2B476D"/>
                          </a:solidFill>
                          <a:latin typeface="SimSun" panose="02010600030101010101" pitchFamily="2" charset="-122"/>
                          <a:ea typeface="SimSun" panose="02010600030101010101" pitchFamily="2" charset="-122"/>
                          <a:cs typeface="+mn-cs"/>
                        </a:rPr>
                        <a:t>(348</a:t>
                      </a:r>
                      <a:r>
                        <a:rPr lang="zh-CN" altLang="en-US" sz="1600" b="1" kern="1200" dirty="0">
                          <a:solidFill>
                            <a:srgbClr val="2B476D"/>
                          </a:solidFill>
                          <a:latin typeface="SimSun" panose="02010600030101010101" pitchFamily="2" charset="-122"/>
                          <a:ea typeface="SimSun" panose="02010600030101010101" pitchFamily="2" charset="-122"/>
                          <a:cs typeface="+mn-cs"/>
                        </a:rPr>
                        <a:t>伪</a:t>
                      </a:r>
                      <a:r>
                        <a:rPr lang="en-CN" sz="1600" b="1" kern="1200" dirty="0">
                          <a:solidFill>
                            <a:srgbClr val="2B476D"/>
                          </a:solidFill>
                          <a:latin typeface="SimSun" panose="02010600030101010101" pitchFamily="2" charset="-122"/>
                          <a:ea typeface="SimSun" panose="02010600030101010101" pitchFamily="2" charset="-122"/>
                          <a:cs typeface="+mn-cs"/>
                        </a:rPr>
                        <a:t>)</a:t>
                      </a:r>
                      <a:r>
                        <a:rPr lang="zh-CN" altLang="en-US" sz="1600" b="1" kern="1200" dirty="0">
                          <a:solidFill>
                            <a:srgbClr val="2B476D"/>
                          </a:solidFill>
                          <a:latin typeface="SimSun" panose="02010600030101010101" pitchFamily="2" charset="-122"/>
                          <a:ea typeface="SimSun" panose="02010600030101010101" pitchFamily="2" charset="-122"/>
                          <a:cs typeface="+mn-cs"/>
                        </a:rPr>
                        <a:t>，胰腺肿瘤</a:t>
                      </a:r>
                      <a:r>
                        <a:rPr lang="en-CN" sz="1600" b="1" kern="1200" dirty="0">
                          <a:solidFill>
                            <a:srgbClr val="2B476D"/>
                          </a:solidFill>
                          <a:latin typeface="SimSun" panose="02010600030101010101" pitchFamily="2" charset="-122"/>
                          <a:ea typeface="SimSun" panose="02010600030101010101" pitchFamily="2" charset="-122"/>
                          <a:cs typeface="+mn-cs"/>
                        </a:rPr>
                        <a:t>(348)</a:t>
                      </a:r>
                      <a:r>
                        <a:rPr lang="zh-CN" altLang="en-US" sz="1600" b="1" kern="1200" dirty="0">
                          <a:solidFill>
                            <a:srgbClr val="2B476D"/>
                          </a:solidFill>
                          <a:latin typeface="SimSun" panose="02010600030101010101" pitchFamily="2" charset="-122"/>
                          <a:ea typeface="SimSun" panose="02010600030101010101" pitchFamily="2" charset="-122"/>
                          <a:cs typeface="+mn-cs"/>
                        </a:rPr>
                        <a:t>，胰周动脉</a:t>
                      </a:r>
                      <a:r>
                        <a:rPr lang="en-CN" sz="1600" b="1" kern="1200" dirty="0">
                          <a:solidFill>
                            <a:srgbClr val="2B476D"/>
                          </a:solidFill>
                          <a:latin typeface="SimSun" panose="02010600030101010101" pitchFamily="2" charset="-122"/>
                          <a:ea typeface="SimSun" panose="02010600030101010101" pitchFamily="2" charset="-122"/>
                          <a:cs typeface="+mn-cs"/>
                        </a:rPr>
                        <a:t>(147)</a:t>
                      </a:r>
                      <a:r>
                        <a:rPr lang="zh-CN" altLang="en-US" sz="1600" b="1" kern="1200" dirty="0">
                          <a:solidFill>
                            <a:srgbClr val="2B476D"/>
                          </a:solidFill>
                          <a:latin typeface="SimSun" panose="02010600030101010101" pitchFamily="2" charset="-122"/>
                          <a:ea typeface="SimSun" panose="02010600030101010101" pitchFamily="2" charset="-122"/>
                          <a:cs typeface="+mn-cs"/>
                        </a:rPr>
                        <a:t>，胰周静脉</a:t>
                      </a:r>
                      <a:r>
                        <a:rPr lang="en-CN" sz="1600" b="1" kern="1200" dirty="0">
                          <a:solidFill>
                            <a:srgbClr val="2B476D"/>
                          </a:solidFill>
                          <a:latin typeface="SimSun" panose="02010600030101010101" pitchFamily="2" charset="-122"/>
                          <a:ea typeface="SimSun" panose="02010600030101010101" pitchFamily="2" charset="-122"/>
                          <a:cs typeface="+mn-cs"/>
                        </a:rPr>
                        <a:t>(136)</a:t>
                      </a:r>
                      <a:r>
                        <a:rPr lang="zh-CN" altLang="en-US" sz="1600" b="1" kern="1200" dirty="0">
                          <a:solidFill>
                            <a:srgbClr val="2B476D"/>
                          </a:solidFill>
                          <a:latin typeface="SimSun" panose="02010600030101010101" pitchFamily="2" charset="-122"/>
                          <a:ea typeface="SimSun" panose="02010600030101010101" pitchFamily="2" charset="-122"/>
                          <a:cs typeface="+mn-cs"/>
                        </a:rPr>
                        <a:t>，胰管</a:t>
                      </a:r>
                      <a:r>
                        <a:rPr lang="en-CN" sz="1600" b="1" kern="1200" dirty="0">
                          <a:solidFill>
                            <a:srgbClr val="2B476D"/>
                          </a:solidFill>
                          <a:latin typeface="SimSun" panose="02010600030101010101" pitchFamily="2" charset="-122"/>
                          <a:ea typeface="SimSun" panose="02010600030101010101" pitchFamily="2" charset="-122"/>
                          <a:cs typeface="+mn-cs"/>
                        </a:rPr>
                        <a:t>(132</a:t>
                      </a:r>
                      <a:r>
                        <a:rPr lang="zh-CN" altLang="en-US" sz="1600" b="1" kern="1200" dirty="0">
                          <a:solidFill>
                            <a:srgbClr val="2B476D"/>
                          </a:solidFill>
                          <a:latin typeface="SimSun" panose="02010600030101010101" pitchFamily="2" charset="-122"/>
                          <a:ea typeface="SimSun" panose="02010600030101010101" pitchFamily="2" charset="-122"/>
                          <a:cs typeface="+mn-cs"/>
                        </a:rPr>
                        <a:t>伪</a:t>
                      </a:r>
                      <a:r>
                        <a:rPr lang="en-CN" sz="1600" b="1" kern="1200" dirty="0">
                          <a:solidFill>
                            <a:srgbClr val="2B476D"/>
                          </a:solidFill>
                          <a:latin typeface="SimSun" panose="02010600030101010101" pitchFamily="2" charset="-122"/>
                          <a:ea typeface="SimSun" panose="02010600030101010101" pitchFamily="2" charset="-122"/>
                          <a:cs typeface="+mn-cs"/>
                        </a:rPr>
                        <a:t>)</a:t>
                      </a:r>
                      <a:r>
                        <a:rPr lang="zh-CN" altLang="en-US" sz="1600" b="1" kern="1200" dirty="0">
                          <a:solidFill>
                            <a:srgbClr val="2B476D"/>
                          </a:solidFill>
                          <a:latin typeface="SimSun" panose="02010600030101010101" pitchFamily="2" charset="-122"/>
                          <a:ea typeface="SimSun" panose="02010600030101010101" pitchFamily="2" charset="-122"/>
                          <a:cs typeface="+mn-cs"/>
                        </a:rPr>
                        <a:t>，胆管</a:t>
                      </a:r>
                      <a:r>
                        <a:rPr lang="en-CN" sz="1600" b="1" kern="1200" dirty="0">
                          <a:solidFill>
                            <a:srgbClr val="2B476D"/>
                          </a:solidFill>
                          <a:latin typeface="SimSun" panose="02010600030101010101" pitchFamily="2" charset="-122"/>
                          <a:ea typeface="SimSun" panose="02010600030101010101" pitchFamily="2" charset="-122"/>
                          <a:cs typeface="+mn-cs"/>
                        </a:rPr>
                        <a:t>(136)</a:t>
                      </a:r>
                    </a:p>
                  </a:txBody>
                  <a:tcPr marL="68580" marR="68580" marT="0" marB="0" anchor="ctr"/>
                </a:tc>
                <a:extLst>
                  <a:ext uri="{0D108BD9-81ED-4DB2-BD59-A6C34878D82A}">
                    <a16:rowId xmlns:a16="http://schemas.microsoft.com/office/drawing/2014/main" val="710883021"/>
                  </a:ext>
                </a:extLst>
              </a:tr>
              <a:tr h="1255021">
                <a:tc>
                  <a:txBody>
                    <a:bodyPr/>
                    <a:lstStyle/>
                    <a:p>
                      <a:pPr algn="ctr">
                        <a:lnSpc>
                          <a:spcPct val="150000"/>
                        </a:lnSpc>
                      </a:pPr>
                      <a:r>
                        <a:rPr lang="zh-CN" altLang="en-US" sz="1600" b="1" kern="1200" dirty="0">
                          <a:solidFill>
                            <a:schemeClr val="bg1">
                              <a:lumMod val="95000"/>
                            </a:schemeClr>
                          </a:solidFill>
                          <a:latin typeface="SimSun" panose="02010600030101010101" pitchFamily="2" charset="-122"/>
                          <a:ea typeface="SimSun" panose="02010600030101010101" pitchFamily="2" charset="-122"/>
                          <a:cs typeface="+mn-cs"/>
                        </a:rPr>
                        <a:t>鼓楼医院胰腺癌病例</a:t>
                      </a:r>
                      <a:endParaRPr lang="en-CN" sz="1600" b="1" kern="1200" dirty="0">
                        <a:solidFill>
                          <a:schemeClr val="bg1">
                            <a:lumMod val="95000"/>
                          </a:schemeClr>
                        </a:solidFill>
                        <a:latin typeface="SimSun" panose="02010600030101010101" pitchFamily="2" charset="-122"/>
                        <a:ea typeface="SimSun" panose="02010600030101010101" pitchFamily="2" charset="-122"/>
                        <a:cs typeface="+mn-cs"/>
                      </a:endParaRPr>
                    </a:p>
                  </a:txBody>
                  <a:tcPr marL="68580" marR="68580" marT="0" marB="0" anchor="ctr">
                    <a:solidFill>
                      <a:srgbClr val="2B476D"/>
                    </a:solidFill>
                  </a:tcP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否</a:t>
                      </a:r>
                      <a:endParaRPr lang="en-CN" sz="1600" b="1" kern="1200" dirty="0">
                        <a:solidFill>
                          <a:srgbClr val="2B476D"/>
                        </a:solidFill>
                        <a:latin typeface="SimSun" panose="02010600030101010101" pitchFamily="2" charset="-122"/>
                        <a:ea typeface="SimSun" panose="02010600030101010101" pitchFamily="2" charset="-122"/>
                        <a:cs typeface="+mn-cs"/>
                      </a:endParaRPr>
                    </a:p>
                  </a:txBody>
                  <a:tcPr marL="68580" marR="68580" marT="0" marB="0" anchor="ctr"/>
                </a:tc>
                <a:tc>
                  <a:txBody>
                    <a:bodyPr/>
                    <a:lstStyle/>
                    <a:p>
                      <a:pPr algn="ctr">
                        <a:lnSpc>
                          <a:spcPct val="150000"/>
                        </a:lnSpc>
                      </a:pPr>
                      <a:r>
                        <a:rPr lang="en-CN" sz="1600" b="1" kern="1200">
                          <a:solidFill>
                            <a:srgbClr val="2B476D"/>
                          </a:solidFill>
                          <a:latin typeface="SimSun" panose="02010600030101010101" pitchFamily="2" charset="-122"/>
                          <a:ea typeface="SimSun" panose="02010600030101010101" pitchFamily="2" charset="-122"/>
                          <a:cs typeface="+mn-cs"/>
                        </a:rPr>
                        <a:t>CT</a:t>
                      </a:r>
                    </a:p>
                  </a:txBody>
                  <a:tcPr marL="68580" marR="68580" marT="0" marB="0" anchor="ctr"/>
                </a:tc>
                <a:tc>
                  <a:txBody>
                    <a:bodyPr/>
                    <a:lstStyle/>
                    <a:p>
                      <a:pPr algn="ctr">
                        <a:lnSpc>
                          <a:spcPct val="150000"/>
                        </a:lnSpc>
                      </a:pPr>
                      <a:r>
                        <a:rPr lang="en-CN" sz="1600" b="1" kern="1200" dirty="0">
                          <a:solidFill>
                            <a:srgbClr val="2B476D"/>
                          </a:solidFill>
                          <a:latin typeface="SimSun" panose="02010600030101010101" pitchFamily="2" charset="-122"/>
                          <a:ea typeface="SimSun" panose="02010600030101010101" pitchFamily="2" charset="-122"/>
                          <a:cs typeface="+mn-cs"/>
                        </a:rPr>
                        <a:t>608</a:t>
                      </a:r>
                    </a:p>
                  </a:txBody>
                  <a:tcPr marL="68580" marR="68580" marT="0" marB="0" anchor="ctr"/>
                </a:tc>
                <a:tc>
                  <a:txBody>
                    <a:bodyPr/>
                    <a:lstStyle/>
                    <a:p>
                      <a:pPr algn="ctr">
                        <a:lnSpc>
                          <a:spcPct val="150000"/>
                        </a:lnSpc>
                      </a:pPr>
                      <a:r>
                        <a:rPr lang="zh-CN" altLang="en-US" sz="1600" b="1" kern="1200" dirty="0">
                          <a:solidFill>
                            <a:srgbClr val="2B476D"/>
                          </a:solidFill>
                          <a:latin typeface="SimSun" panose="02010600030101010101" pitchFamily="2" charset="-122"/>
                          <a:ea typeface="SimSun" panose="02010600030101010101" pitchFamily="2" charset="-122"/>
                          <a:cs typeface="+mn-cs"/>
                        </a:rPr>
                        <a:t>胰腺</a:t>
                      </a:r>
                      <a:r>
                        <a:rPr lang="en-CN" sz="1600" b="1" kern="1200" dirty="0">
                          <a:solidFill>
                            <a:srgbClr val="2B476D"/>
                          </a:solidFill>
                          <a:latin typeface="SimSun" panose="02010600030101010101" pitchFamily="2" charset="-122"/>
                          <a:ea typeface="SimSun" panose="02010600030101010101" pitchFamily="2" charset="-122"/>
                          <a:cs typeface="+mn-cs"/>
                        </a:rPr>
                        <a:t>(608</a:t>
                      </a:r>
                      <a:r>
                        <a:rPr lang="zh-CN" altLang="en-US" sz="1600" b="1" kern="1200" dirty="0">
                          <a:solidFill>
                            <a:srgbClr val="2B476D"/>
                          </a:solidFill>
                          <a:latin typeface="SimSun" panose="02010600030101010101" pitchFamily="2" charset="-122"/>
                          <a:ea typeface="SimSun" panose="02010600030101010101" pitchFamily="2" charset="-122"/>
                          <a:cs typeface="+mn-cs"/>
                        </a:rPr>
                        <a:t>伪</a:t>
                      </a:r>
                      <a:r>
                        <a:rPr lang="en-CN" sz="1600" b="1" kern="1200" dirty="0">
                          <a:solidFill>
                            <a:srgbClr val="2B476D"/>
                          </a:solidFill>
                          <a:latin typeface="SimSun" panose="02010600030101010101" pitchFamily="2" charset="-122"/>
                          <a:ea typeface="SimSun" panose="02010600030101010101" pitchFamily="2" charset="-122"/>
                          <a:cs typeface="+mn-cs"/>
                        </a:rPr>
                        <a:t>)</a:t>
                      </a:r>
                      <a:r>
                        <a:rPr lang="zh-CN" altLang="en-US" sz="1600" b="1" kern="1200" dirty="0">
                          <a:solidFill>
                            <a:srgbClr val="2B476D"/>
                          </a:solidFill>
                          <a:latin typeface="SimSun" panose="02010600030101010101" pitchFamily="2" charset="-122"/>
                          <a:ea typeface="SimSun" panose="02010600030101010101" pitchFamily="2" charset="-122"/>
                          <a:cs typeface="+mn-cs"/>
                        </a:rPr>
                        <a:t>，胰腺肿瘤</a:t>
                      </a:r>
                      <a:r>
                        <a:rPr lang="en-CN" sz="1600" b="1" kern="1200" dirty="0">
                          <a:solidFill>
                            <a:srgbClr val="2B476D"/>
                          </a:solidFill>
                          <a:latin typeface="SimSun" panose="02010600030101010101" pitchFamily="2" charset="-122"/>
                          <a:ea typeface="SimSun" panose="02010600030101010101" pitchFamily="2" charset="-122"/>
                          <a:cs typeface="+mn-cs"/>
                        </a:rPr>
                        <a:t>(126)</a:t>
                      </a:r>
                      <a:r>
                        <a:rPr lang="zh-CN" altLang="en-US" sz="1600" b="1" kern="1200" dirty="0">
                          <a:solidFill>
                            <a:srgbClr val="2B476D"/>
                          </a:solidFill>
                          <a:latin typeface="SimSun" panose="02010600030101010101" pitchFamily="2" charset="-122"/>
                          <a:ea typeface="SimSun" panose="02010600030101010101" pitchFamily="2" charset="-122"/>
                          <a:cs typeface="+mn-cs"/>
                        </a:rPr>
                        <a:t>，胰周动脉</a:t>
                      </a:r>
                      <a:r>
                        <a:rPr lang="en-CN" sz="1600" b="1" kern="1200" dirty="0">
                          <a:solidFill>
                            <a:srgbClr val="2B476D"/>
                          </a:solidFill>
                          <a:latin typeface="SimSun" panose="02010600030101010101" pitchFamily="2" charset="-122"/>
                          <a:ea typeface="SimSun" panose="02010600030101010101" pitchFamily="2" charset="-122"/>
                          <a:cs typeface="+mn-cs"/>
                        </a:rPr>
                        <a:t>(198)</a:t>
                      </a:r>
                      <a:r>
                        <a:rPr lang="zh-CN" altLang="en-US" sz="1600" b="1" kern="1200" dirty="0">
                          <a:solidFill>
                            <a:srgbClr val="2B476D"/>
                          </a:solidFill>
                          <a:latin typeface="SimSun" panose="02010600030101010101" pitchFamily="2" charset="-122"/>
                          <a:ea typeface="SimSun" panose="02010600030101010101" pitchFamily="2" charset="-122"/>
                          <a:cs typeface="+mn-cs"/>
                        </a:rPr>
                        <a:t>，胰周静脉</a:t>
                      </a:r>
                      <a:r>
                        <a:rPr lang="en-CN" sz="1600" b="1" kern="1200" dirty="0">
                          <a:solidFill>
                            <a:srgbClr val="2B476D"/>
                          </a:solidFill>
                          <a:latin typeface="SimSun" panose="02010600030101010101" pitchFamily="2" charset="-122"/>
                          <a:ea typeface="SimSun" panose="02010600030101010101" pitchFamily="2" charset="-122"/>
                          <a:cs typeface="+mn-cs"/>
                        </a:rPr>
                        <a:t>(137)</a:t>
                      </a:r>
                      <a:r>
                        <a:rPr lang="zh-CN" altLang="en-US" sz="1600" b="1" kern="1200" dirty="0">
                          <a:solidFill>
                            <a:srgbClr val="2B476D"/>
                          </a:solidFill>
                          <a:latin typeface="SimSun" panose="02010600030101010101" pitchFamily="2" charset="-122"/>
                          <a:ea typeface="SimSun" panose="02010600030101010101" pitchFamily="2" charset="-122"/>
                          <a:cs typeface="+mn-cs"/>
                        </a:rPr>
                        <a:t>，胰管</a:t>
                      </a:r>
                      <a:r>
                        <a:rPr lang="en-CN" sz="1600" b="1" kern="1200" dirty="0">
                          <a:solidFill>
                            <a:srgbClr val="2B476D"/>
                          </a:solidFill>
                          <a:latin typeface="SimSun" panose="02010600030101010101" pitchFamily="2" charset="-122"/>
                          <a:ea typeface="SimSun" panose="02010600030101010101" pitchFamily="2" charset="-122"/>
                          <a:cs typeface="+mn-cs"/>
                        </a:rPr>
                        <a:t>(129)</a:t>
                      </a:r>
                      <a:r>
                        <a:rPr lang="zh-CN" altLang="en-US" sz="1600" b="1" kern="1200" dirty="0">
                          <a:solidFill>
                            <a:srgbClr val="2B476D"/>
                          </a:solidFill>
                          <a:latin typeface="SimSun" panose="02010600030101010101" pitchFamily="2" charset="-122"/>
                          <a:ea typeface="SimSun" panose="02010600030101010101" pitchFamily="2" charset="-122"/>
                          <a:cs typeface="+mn-cs"/>
                        </a:rPr>
                        <a:t>，胆管</a:t>
                      </a:r>
                      <a:r>
                        <a:rPr lang="en-CN" sz="1600" b="1" kern="1200" dirty="0">
                          <a:solidFill>
                            <a:srgbClr val="2B476D"/>
                          </a:solidFill>
                          <a:latin typeface="SimSun" panose="02010600030101010101" pitchFamily="2" charset="-122"/>
                          <a:ea typeface="SimSun" panose="02010600030101010101" pitchFamily="2" charset="-122"/>
                          <a:cs typeface="+mn-cs"/>
                        </a:rPr>
                        <a:t>(131)</a:t>
                      </a:r>
                    </a:p>
                  </a:txBody>
                  <a:tcPr marL="68580" marR="68580" marT="0" marB="0" anchor="ctr"/>
                </a:tc>
                <a:extLst>
                  <a:ext uri="{0D108BD9-81ED-4DB2-BD59-A6C34878D82A}">
                    <a16:rowId xmlns:a16="http://schemas.microsoft.com/office/drawing/2014/main" val="3632049840"/>
                  </a:ext>
                </a:extLst>
              </a:tr>
            </a:tbl>
          </a:graphicData>
        </a:graphic>
      </p:graphicFrame>
      <p:sp>
        <p:nvSpPr>
          <p:cNvPr id="7" name="TextBox 6">
            <a:extLst>
              <a:ext uri="{FF2B5EF4-FFF2-40B4-BE49-F238E27FC236}">
                <a16:creationId xmlns:a16="http://schemas.microsoft.com/office/drawing/2014/main" id="{AABEA8EB-9726-5940-964E-352420ECD382}"/>
              </a:ext>
            </a:extLst>
          </p:cNvPr>
          <p:cNvSpPr txBox="1"/>
          <p:nvPr/>
        </p:nvSpPr>
        <p:spPr>
          <a:xfrm>
            <a:off x="3456954" y="1429013"/>
            <a:ext cx="6075676" cy="430887"/>
          </a:xfrm>
          <a:prstGeom prst="rect">
            <a:avLst/>
          </a:prstGeom>
          <a:noFill/>
        </p:spPr>
        <p:txBody>
          <a:bodyPr wrap="square" rtlCol="0">
            <a:spAutoFit/>
          </a:bodyPr>
          <a:lstStyle/>
          <a:p>
            <a:r>
              <a:rPr lang="en-CN" sz="2200" dirty="0">
                <a:solidFill>
                  <a:srgbClr val="C00000"/>
                </a:solidFill>
              </a:rPr>
              <a:t>数据量大</a:t>
            </a:r>
            <a:r>
              <a:rPr lang="zh-CN" altLang="en-US" sz="2200" dirty="0">
                <a:solidFill>
                  <a:srgbClr val="C00000"/>
                </a:solidFill>
              </a:rPr>
              <a:t>、标注较全（胰腺、肿瘤、血管）</a:t>
            </a:r>
            <a:endParaRPr lang="en-CN" sz="2200" dirty="0">
              <a:solidFill>
                <a:srgbClr val="C00000"/>
              </a:solidFill>
            </a:endParaRPr>
          </a:p>
        </p:txBody>
      </p:sp>
    </p:spTree>
    <p:extLst>
      <p:ext uri="{BB962C8B-B14F-4D97-AF65-F5344CB8AC3E}">
        <p14:creationId xmlns:p14="http://schemas.microsoft.com/office/powerpoint/2010/main" val="43590602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F1632-2D94-7041-8933-AA4CDB2DA81E}"/>
              </a:ext>
            </a:extLst>
          </p:cNvPr>
          <p:cNvSpPr/>
          <p:nvPr/>
        </p:nvSpPr>
        <p:spPr>
          <a:xfrm>
            <a:off x="-270371" y="210843"/>
            <a:ext cx="8367996" cy="577787"/>
          </a:xfrm>
          <a:prstGeom prst="rect">
            <a:avLst/>
          </a:prstGeom>
        </p:spPr>
        <p:txBody>
          <a:bodyPr wrap="none">
            <a:spAutoFit/>
          </a:bodyPr>
          <a:lstStyle/>
          <a:p>
            <a:pPr lvl="1">
              <a:lnSpc>
                <a:spcPct val="105000"/>
              </a:lnSpc>
              <a:spcBef>
                <a:spcPct val="30000"/>
              </a:spcBef>
              <a:buClr>
                <a:srgbClr val="A50021"/>
              </a:buClr>
              <a:buSzPct val="85000"/>
            </a:pPr>
            <a:r>
              <a:rPr lang="en-US" altLang="zh-CN" sz="3200" dirty="0">
                <a:solidFill>
                  <a:schemeClr val="bg1"/>
                </a:solidFill>
                <a:latin typeface="微软雅黑" panose="020B0503020204020204" pitchFamily="34" charset="-122"/>
                <a:ea typeface="微软雅黑" panose="020B0503020204020204"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rPr>
              <a:t> 胰胆多模态多基准医学影像数据库建设</a:t>
            </a:r>
          </a:p>
        </p:txBody>
      </p:sp>
      <p:sp>
        <p:nvSpPr>
          <p:cNvPr id="4" name="TextBox 3">
            <a:extLst>
              <a:ext uri="{FF2B5EF4-FFF2-40B4-BE49-F238E27FC236}">
                <a16:creationId xmlns:a16="http://schemas.microsoft.com/office/drawing/2014/main" id="{D65FC83E-A938-E842-A484-4BAA38C86D67}"/>
              </a:ext>
            </a:extLst>
          </p:cNvPr>
          <p:cNvSpPr txBox="1"/>
          <p:nvPr/>
        </p:nvSpPr>
        <p:spPr>
          <a:xfrm>
            <a:off x="593725" y="1401745"/>
            <a:ext cx="10009112" cy="461665"/>
          </a:xfrm>
          <a:prstGeom prst="rect">
            <a:avLst/>
          </a:prstGeom>
          <a:noFill/>
        </p:spPr>
        <p:txBody>
          <a:bodyPr wrap="square" rtlCol="0">
            <a:spAutoFit/>
          </a:bodyPr>
          <a:lstStyle/>
          <a:p>
            <a:pPr marL="342900" indent="-342900">
              <a:buFont typeface="Wingdings" pitchFamily="2" charset="2"/>
              <a:buChar char="q"/>
            </a:pPr>
            <a:r>
              <a:rPr lang="zh-CN" altLang="en-CN" sz="2400" dirty="0">
                <a:solidFill>
                  <a:srgbClr val="C00000"/>
                </a:solidFill>
                <a:latin typeface="SimSun" panose="02010600030101010101" pitchFamily="2" charset="-122"/>
                <a:ea typeface="SimSun" panose="02010600030101010101" pitchFamily="2" charset="-122"/>
              </a:rPr>
              <a:t>数据</a:t>
            </a:r>
            <a:r>
              <a:rPr lang="zh-CN" altLang="en-US" sz="2400" dirty="0">
                <a:solidFill>
                  <a:srgbClr val="C00000"/>
                </a:solidFill>
                <a:latin typeface="SimSun" panose="02010600030101010101" pitchFamily="2" charset="-122"/>
                <a:ea typeface="SimSun" panose="02010600030101010101" pitchFamily="2" charset="-122"/>
              </a:rPr>
              <a:t>收集：</a:t>
            </a:r>
            <a:r>
              <a:rPr lang="en-US" altLang="zh-CN" sz="2400" dirty="0">
                <a:solidFill>
                  <a:srgbClr val="C00000"/>
                </a:solidFill>
                <a:latin typeface="SimSun" panose="02010600030101010101" pitchFamily="2" charset="-122"/>
                <a:ea typeface="SimSun" panose="02010600030101010101" pitchFamily="2" charset="-122"/>
              </a:rPr>
              <a:t>MR</a:t>
            </a:r>
            <a:endParaRPr lang="en-CN" sz="2400" dirty="0">
              <a:solidFill>
                <a:srgbClr val="C00000"/>
              </a:solidFill>
              <a:latin typeface="SimSun" panose="02010600030101010101" pitchFamily="2" charset="-122"/>
              <a:ea typeface="SimSun" panose="02010600030101010101" pitchFamily="2" charset="-122"/>
            </a:endParaRPr>
          </a:p>
        </p:txBody>
      </p:sp>
      <p:pic>
        <p:nvPicPr>
          <p:cNvPr id="5" name="Picture 21" descr="南京应用数学中心">
            <a:extLst>
              <a:ext uri="{FF2B5EF4-FFF2-40B4-BE49-F238E27FC236}">
                <a16:creationId xmlns:a16="http://schemas.microsoft.com/office/drawing/2014/main" id="{41BE08CC-F1D3-CD4A-A6DD-26237F138691}"/>
              </a:ext>
            </a:extLst>
          </p:cNvPr>
          <p:cNvPicPr>
            <a:picLocks noChangeAspect="1" noChangeArrowheads="1"/>
          </p:cNvPicPr>
          <p:nvPr/>
        </p:nvPicPr>
        <p:blipFill rotWithShape="1">
          <a:blip r:embed="rId3">
            <a:duotone>
              <a:prstClr val="black"/>
              <a:srgbClr val="FFFFFF">
                <a:tint val="45000"/>
                <a:satMod val="400000"/>
              </a:srgbClr>
            </a:duotone>
            <a:alphaModFix/>
            <a:extLst>
              <a:ext uri="{BEBA8EAE-BF5A-486C-A8C5-ECC9F3942E4B}">
                <a14:imgProps xmlns:a14="http://schemas.microsoft.com/office/drawing/2010/main">
                  <a14:imgLayer r:embed="rId4">
                    <a14:imgEffect>
                      <a14:backgroundRemoval t="3750" b="95625" l="868" r="35391">
                        <a14:foregroundMark x1="8679" y1="10625" x2="8679" y2="10625"/>
                        <a14:foregroundMark x1="4629" y1="12500" x2="4629" y2="12500"/>
                        <a14:foregroundMark x1="4629" y1="12500" x2="4629" y2="12500"/>
                        <a14:foregroundMark x1="964" y1="28125" x2="964" y2="28125"/>
                        <a14:foregroundMark x1="5014" y1="95625" x2="5014" y2="95625"/>
                        <a14:foregroundMark x1="6654" y1="3750" x2="6654" y2="3750"/>
                        <a14:foregroundMark x1="35391" y1="54375" x2="35391" y2="54375"/>
                      </a14:backgroundRemoval>
                    </a14:imgEffect>
                    <a14:imgEffect>
                      <a14:sharpenSoften amount="65000"/>
                    </a14:imgEffect>
                    <a14:imgEffect>
                      <a14:colorTemperature colorTemp="1500"/>
                    </a14:imgEffect>
                    <a14:imgEffect>
                      <a14:saturation sat="0"/>
                    </a14:imgEffect>
                    <a14:imgEffect>
                      <a14:brightnessContrast bright="57000" contrast="100000"/>
                    </a14:imgEffect>
                  </a14:imgLayer>
                </a14:imgProps>
              </a:ext>
              <a:ext uri="{28A0092B-C50C-407E-A947-70E740481C1C}">
                <a14:useLocalDpi xmlns:a14="http://schemas.microsoft.com/office/drawing/2010/main" val="0"/>
              </a:ext>
            </a:extLst>
          </a:blip>
          <a:srcRect t="-11230" r="61191"/>
          <a:stretch/>
        </p:blipFill>
        <p:spPr bwMode="auto">
          <a:xfrm>
            <a:off x="8855125" y="139379"/>
            <a:ext cx="1387672" cy="613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EF3667-DB43-2A47-869E-A30AB444CD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33" b="95417" l="3600" r="97800">
                        <a14:foregroundMark x1="24200" y1="44375" x2="24200" y2="44375"/>
                        <a14:foregroundMark x1="41400" y1="53333" x2="41400" y2="53333"/>
                        <a14:foregroundMark x1="15600" y1="26458" x2="68800" y2="69375"/>
                        <a14:foregroundMark x1="29400" y1="21042" x2="94374" y2="63589"/>
                        <a14:foregroundMark x1="93373" y1="64515" x2="74000" y2="58750"/>
                        <a14:foregroundMark x1="58600" y1="15833" x2="13800" y2="67708"/>
                        <a14:foregroundMark x1="10400" y1="69375" x2="80800" y2="83125"/>
                        <a14:foregroundMark x1="80800" y1="83125" x2="49600" y2="13958"/>
                        <a14:foregroundMark x1="49600" y1="13958" x2="10400" y2="64167"/>
                        <a14:foregroundMark x1="14648" y1="78920" x2="71933" y2="92644"/>
                        <a14:foregroundMark x1="7592" y1="49908" x2="77400" y2="63542"/>
                        <a14:foregroundMark x1="77400" y1="63542" x2="77400" y2="64167"/>
                        <a14:foregroundMark x1="43000" y1="47917" x2="70600" y2="55208"/>
                        <a14:foregroundMark x1="51600" y1="15833" x2="82600" y2="51667"/>
                        <a14:foregroundMark x1="58600" y1="13958" x2="79200" y2="74792"/>
                        <a14:foregroundMark x1="34400" y1="73125" x2="56800" y2="73125"/>
                        <a14:foregroundMark x1="32800" y1="62292" x2="58600" y2="71250"/>
                        <a14:foregroundMark x1="56800" y1="13958" x2="87800" y2="55208"/>
                        <a14:foregroundMark x1="8007" y1="48946" x2="39600" y2="17500"/>
                        <a14:foregroundMark x1="5281" y1="51660" x2="7539" y2="49413"/>
                        <a14:foregroundMark x1="58600" y1="13958" x2="86000" y2="53333"/>
                        <a14:foregroundMark x1="60200" y1="12083" x2="89400" y2="51667"/>
                        <a14:foregroundMark x1="85800" y1="40000" x2="85800" y2="40000"/>
                        <a14:foregroundMark x1="81200" y1="33333" x2="81200" y2="33333"/>
                        <a14:foregroundMark x1="81200" y1="33333" x2="81200" y2="33333"/>
                        <a14:foregroundMark x1="75800" y1="23750" x2="75800" y2="23750"/>
                        <a14:foregroundMark x1="72200" y1="19583" x2="72200" y2="19583"/>
                        <a14:foregroundMark x1="62200" y1="7917" x2="62200" y2="7917"/>
                        <a14:foregroundMark x1="49000" y1="95417" x2="49000" y2="95417"/>
                        <a14:foregroundMark x1="39400" y1="4167" x2="39400" y2="4167"/>
                        <a14:foregroundMark x1="38800" y1="5833" x2="48154" y2="4138"/>
                        <a14:foregroundMark x1="54826" y1="3797" x2="62600" y2="5417"/>
                        <a14:foregroundMark x1="47000" y1="3958" x2="55000" y2="5000"/>
                        <a14:foregroundMark x1="54400" y1="3958" x2="47000" y2="3958"/>
                        <a14:backgroundMark x1="3800" y1="53750" x2="3800" y2="53750"/>
                        <a14:backgroundMark x1="3400" y1="52083" x2="3400" y2="52083"/>
                        <a14:backgroundMark x1="3400" y1="53958" x2="3400" y2="53958"/>
                        <a14:backgroundMark x1="3400" y1="53958" x2="3400" y2="53958"/>
                        <a14:backgroundMark x1="3400" y1="52292" x2="3400" y2="55833"/>
                        <a14:backgroundMark x1="4000" y1="50000" x2="5000" y2="51250"/>
                        <a14:backgroundMark x1="12400" y1="76875" x2="14000" y2="78750"/>
                        <a14:backgroundMark x1="13400" y1="79167" x2="14000" y2="79583"/>
                        <a14:backgroundMark x1="13800" y1="78958" x2="13800" y2="78958"/>
                        <a14:backgroundMark x1="13800" y1="78958" x2="13800" y2="78958"/>
                        <a14:backgroundMark x1="13800" y1="78958" x2="13800" y2="78958"/>
                        <a14:backgroundMark x1="13800" y1="78958" x2="13800" y2="78958"/>
                        <a14:backgroundMark x1="13800" y1="78958" x2="13800" y2="78958"/>
                        <a14:backgroundMark x1="13800" y1="79792" x2="13800" y2="79792"/>
                        <a14:backgroundMark x1="13800" y1="79792" x2="13800" y2="79792"/>
                        <a14:backgroundMark x1="12600" y1="79583" x2="12600" y2="79583"/>
                        <a14:backgroundMark x1="38400" y1="5208" x2="38400" y2="5208"/>
                        <a14:backgroundMark x1="38400" y1="5208" x2="38400" y2="5208"/>
                        <a14:backgroundMark x1="37600" y1="5208" x2="38800" y2="4583"/>
                        <a14:backgroundMark x1="71600" y1="92917" x2="72200" y2="93542"/>
                        <a14:backgroundMark x1="12600" y1="78333" x2="13200" y2="78958"/>
                        <a14:backgroundMark x1="5000" y1="50625" x2="5400" y2="51250"/>
                        <a14:backgroundMark x1="4000" y1="52917" x2="4400" y2="52292"/>
                        <a14:backgroundMark x1="4400" y1="52708" x2="5000" y2="52292"/>
                        <a14:backgroundMark x1="94200" y1="63750" x2="97400" y2="66458"/>
                      </a14:backgroundRemoval>
                    </a14:imgEffect>
                  </a14:imgLayer>
                </a14:imgProps>
              </a:ext>
            </a:extLst>
          </a:blip>
          <a:stretch>
            <a:fillRect/>
          </a:stretch>
        </p:blipFill>
        <p:spPr>
          <a:xfrm>
            <a:off x="8118561" y="166647"/>
            <a:ext cx="639072" cy="613509"/>
          </a:xfrm>
          <a:prstGeom prst="rect">
            <a:avLst/>
          </a:prstGeom>
        </p:spPr>
      </p:pic>
      <p:graphicFrame>
        <p:nvGraphicFramePr>
          <p:cNvPr id="3" name="Table 2">
            <a:extLst>
              <a:ext uri="{FF2B5EF4-FFF2-40B4-BE49-F238E27FC236}">
                <a16:creationId xmlns:a16="http://schemas.microsoft.com/office/drawing/2014/main" id="{A6E7A482-0A9F-324F-8416-3EF0B4DB450A}"/>
              </a:ext>
            </a:extLst>
          </p:cNvPr>
          <p:cNvGraphicFramePr>
            <a:graphicFrameLocks noGrp="1"/>
          </p:cNvGraphicFramePr>
          <p:nvPr>
            <p:extLst>
              <p:ext uri="{D42A27DB-BD31-4B8C-83A1-F6EECF244321}">
                <p14:modId xmlns:p14="http://schemas.microsoft.com/office/powerpoint/2010/main" val="202992961"/>
              </p:ext>
            </p:extLst>
          </p:nvPr>
        </p:nvGraphicFramePr>
        <p:xfrm>
          <a:off x="809749" y="2073424"/>
          <a:ext cx="8784976" cy="3903922"/>
        </p:xfrm>
        <a:graphic>
          <a:graphicData uri="http://schemas.openxmlformats.org/drawingml/2006/table">
            <a:tbl>
              <a:tblPr firstRow="1" firstCol="1" bandRow="1">
                <a:tableStyleId>{93296810-A885-4BE3-A3E7-6D5BEEA58F35}</a:tableStyleId>
              </a:tblPr>
              <a:tblGrid>
                <a:gridCol w="2375520">
                  <a:extLst>
                    <a:ext uri="{9D8B030D-6E8A-4147-A177-3AD203B41FA5}">
                      <a16:colId xmlns:a16="http://schemas.microsoft.com/office/drawing/2014/main" val="1212884884"/>
                    </a:ext>
                  </a:extLst>
                </a:gridCol>
                <a:gridCol w="1126027">
                  <a:extLst>
                    <a:ext uri="{9D8B030D-6E8A-4147-A177-3AD203B41FA5}">
                      <a16:colId xmlns:a16="http://schemas.microsoft.com/office/drawing/2014/main" val="3301206578"/>
                    </a:ext>
                  </a:extLst>
                </a:gridCol>
                <a:gridCol w="2403109">
                  <a:extLst>
                    <a:ext uri="{9D8B030D-6E8A-4147-A177-3AD203B41FA5}">
                      <a16:colId xmlns:a16="http://schemas.microsoft.com/office/drawing/2014/main" val="3113343562"/>
                    </a:ext>
                  </a:extLst>
                </a:gridCol>
                <a:gridCol w="1440160">
                  <a:extLst>
                    <a:ext uri="{9D8B030D-6E8A-4147-A177-3AD203B41FA5}">
                      <a16:colId xmlns:a16="http://schemas.microsoft.com/office/drawing/2014/main" val="1628875701"/>
                    </a:ext>
                  </a:extLst>
                </a:gridCol>
                <a:gridCol w="1440160">
                  <a:extLst>
                    <a:ext uri="{9D8B030D-6E8A-4147-A177-3AD203B41FA5}">
                      <a16:colId xmlns:a16="http://schemas.microsoft.com/office/drawing/2014/main" val="1510237430"/>
                    </a:ext>
                  </a:extLst>
                </a:gridCol>
              </a:tblGrid>
              <a:tr h="576064">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数据来源</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是否公开</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模态</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数量（例）</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标注情况</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extLst>
                  <a:ext uri="{0D108BD9-81ED-4DB2-BD59-A6C34878D82A}">
                    <a16:rowId xmlns:a16="http://schemas.microsoft.com/office/drawing/2014/main" val="3696920830"/>
                  </a:ext>
                </a:extLst>
              </a:tr>
              <a:tr h="817816">
                <a:tc>
                  <a:txBody>
                    <a:bodyPr/>
                    <a:lstStyle/>
                    <a:p>
                      <a:pPr algn="ctr">
                        <a:lnSpc>
                          <a:spcPct val="150000"/>
                        </a:lnSpc>
                      </a:pPr>
                      <a:r>
                        <a:rPr lang="en-US"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CPTAC-PDAC</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是</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CT,MR,CR,PT,RF,US,XA</a:t>
                      </a:r>
                    </a:p>
                  </a:txBody>
                  <a:tcPr marL="68580" marR="68580" marT="0" marB="0" anchor="ctr"/>
                </a:tc>
                <a:tc>
                  <a:txBody>
                    <a:bodyPr/>
                    <a:lstStyle/>
                    <a:p>
                      <a:pPr algn="ctr">
                        <a:lnSpc>
                          <a:spcPct val="150000"/>
                        </a:lnSpc>
                      </a:pPr>
                      <a:r>
                        <a:rPr lang="en-CN" sz="1600" b="1" kern="10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966</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30051214"/>
                  </a:ext>
                </a:extLst>
              </a:tr>
              <a:tr h="1255021">
                <a:tc>
                  <a:txBody>
                    <a:bodyPr/>
                    <a:lstStyle/>
                    <a:p>
                      <a:pPr algn="ctr">
                        <a:lnSpc>
                          <a:spcPct val="150000"/>
                        </a:lnSpc>
                      </a:pPr>
                      <a:r>
                        <a:rPr lang="en-US" sz="1600"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PDMR-833975-119-R</a:t>
                      </a:r>
                      <a:endParaRPr lang="en-CN" sz="1600" kern="10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是</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MR,SR</a:t>
                      </a: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182</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10883021"/>
                  </a:ext>
                </a:extLst>
              </a:tr>
              <a:tr h="1255021">
                <a:tc>
                  <a:txBody>
                    <a:bodyPr/>
                    <a:lstStyle/>
                    <a:p>
                      <a:pPr algn="ctr">
                        <a:lnSpc>
                          <a:spcPct val="150000"/>
                        </a:lnSpc>
                      </a:pPr>
                      <a:r>
                        <a:rPr lang="zh-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rPr>
                        <a:t>鼓楼医院胰腺肿瘤数据</a:t>
                      </a:r>
                      <a:endParaRPr lang="en-CN" sz="1600" kern="100" dirty="0">
                        <a:solidFill>
                          <a:schemeClr val="bg1"/>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solidFill>
                      <a:srgbClr val="2B476D"/>
                    </a:solidFill>
                  </a:tcPr>
                </a:tc>
                <a:tc>
                  <a:txBody>
                    <a:bodyPr/>
                    <a:lstStyle/>
                    <a:p>
                      <a:pPr algn="ctr">
                        <a:lnSpc>
                          <a:spcPct val="150000"/>
                        </a:lnSpc>
                      </a:pPr>
                      <a:r>
                        <a:rPr lang="zh-CN" sz="1600" b="1" kern="10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否</a:t>
                      </a:r>
                      <a:endParaRPr lang="en-CN" sz="1600" b="1" kern="10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CT,MR</a:t>
                      </a:r>
                    </a:p>
                  </a:txBody>
                  <a:tcPr marL="68580" marR="68580" marT="0" marB="0" anchor="ctr"/>
                </a:tc>
                <a:tc>
                  <a:txBody>
                    <a:bodyPr/>
                    <a:lstStyle/>
                    <a:p>
                      <a:pPr algn="ctr">
                        <a:lnSpc>
                          <a:spcPct val="150000"/>
                        </a:lnSpc>
                      </a:pPr>
                      <a:r>
                        <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386</a:t>
                      </a:r>
                    </a:p>
                  </a:txBody>
                  <a:tcPr marL="68580" marR="68580" marT="0" marB="0" anchor="ctr"/>
                </a:tc>
                <a:tc>
                  <a:txBody>
                    <a:bodyPr/>
                    <a:lstStyle/>
                    <a:p>
                      <a:pPr algn="ctr">
                        <a:lnSpc>
                          <a:spcPct val="150000"/>
                        </a:lnSpc>
                      </a:pPr>
                      <a:r>
                        <a:rPr lang="zh-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rPr>
                        <a:t>无</a:t>
                      </a:r>
                      <a:endParaRPr lang="en-CN" sz="1600" b="1" kern="100" dirty="0">
                        <a:solidFill>
                          <a:srgbClr val="2B476D"/>
                        </a:solidFill>
                        <a:effectLst/>
                        <a:latin typeface="SimSun" panose="02010600030101010101" pitchFamily="2" charset="-122"/>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32049840"/>
                  </a:ext>
                </a:extLst>
              </a:tr>
            </a:tbl>
          </a:graphicData>
        </a:graphic>
      </p:graphicFrame>
      <p:sp>
        <p:nvSpPr>
          <p:cNvPr id="7" name="TextBox 6">
            <a:extLst>
              <a:ext uri="{FF2B5EF4-FFF2-40B4-BE49-F238E27FC236}">
                <a16:creationId xmlns:a16="http://schemas.microsoft.com/office/drawing/2014/main" id="{AABEA8EB-9726-5940-964E-352420ECD382}"/>
              </a:ext>
            </a:extLst>
          </p:cNvPr>
          <p:cNvSpPr txBox="1"/>
          <p:nvPr/>
        </p:nvSpPr>
        <p:spPr>
          <a:xfrm>
            <a:off x="3672067" y="1417133"/>
            <a:ext cx="3060340" cy="430887"/>
          </a:xfrm>
          <a:prstGeom prst="rect">
            <a:avLst/>
          </a:prstGeom>
          <a:noFill/>
        </p:spPr>
        <p:txBody>
          <a:bodyPr wrap="square" rtlCol="0">
            <a:spAutoFit/>
          </a:bodyPr>
          <a:lstStyle/>
          <a:p>
            <a:r>
              <a:rPr lang="en-CN" sz="2200" dirty="0">
                <a:solidFill>
                  <a:srgbClr val="C00000"/>
                </a:solidFill>
              </a:rPr>
              <a:t>数据量大</a:t>
            </a:r>
            <a:r>
              <a:rPr lang="zh-CN" altLang="en-US" sz="2200" dirty="0">
                <a:solidFill>
                  <a:srgbClr val="C00000"/>
                </a:solidFill>
              </a:rPr>
              <a:t>、无标注</a:t>
            </a:r>
            <a:endParaRPr lang="en-CN" sz="2200" dirty="0">
              <a:solidFill>
                <a:srgbClr val="C00000"/>
              </a:solidFill>
            </a:endParaRPr>
          </a:p>
        </p:txBody>
      </p:sp>
    </p:spTree>
    <p:extLst>
      <p:ext uri="{BB962C8B-B14F-4D97-AF65-F5344CB8AC3E}">
        <p14:creationId xmlns:p14="http://schemas.microsoft.com/office/powerpoint/2010/main" val="2323011291"/>
      </p:ext>
    </p:extLst>
  </p:cSld>
  <p:clrMapOvr>
    <a:masterClrMapping/>
  </p:clrMapOvr>
  <p:transition spd="slow"/>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15410</TotalTime>
  <Words>3297</Words>
  <Application>Microsoft Macintosh PowerPoint</Application>
  <PresentationFormat>Custom</PresentationFormat>
  <Paragraphs>353</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微软雅黑</vt:lpstr>
      <vt:lpstr>SimSun</vt:lpstr>
      <vt:lpstr>Arial</vt:lpstr>
      <vt:lpstr>Calibri</vt:lpstr>
      <vt:lpstr>Times New Roman</vt:lpstr>
      <vt:lpstr>Wingdings</vt:lpstr>
      <vt:lpstr>默认设计模板</vt:lpstr>
      <vt:lpstr>胰胆多模态医学影像数据库建设和高精度成像中的进展与问题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ZWZ</dc:creator>
  <cp:lastModifiedBy>王 chixindebaoyu</cp:lastModifiedBy>
  <cp:revision>2797</cp:revision>
  <dcterms:created xsi:type="dcterms:W3CDTF">2012-04-27T11:34:46Z</dcterms:created>
  <dcterms:modified xsi:type="dcterms:W3CDTF">2022-01-06T14:28:36Z</dcterms:modified>
</cp:coreProperties>
</file>